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4" r:id="rId2"/>
    <p:sldId id="576" r:id="rId3"/>
    <p:sldId id="577" r:id="rId4"/>
    <p:sldId id="572" r:id="rId5"/>
    <p:sldId id="589" r:id="rId6"/>
    <p:sldId id="580" r:id="rId7"/>
    <p:sldId id="581" r:id="rId8"/>
    <p:sldId id="541" r:id="rId9"/>
    <p:sldId id="582" r:id="rId10"/>
    <p:sldId id="584" r:id="rId11"/>
    <p:sldId id="585" r:id="rId12"/>
    <p:sldId id="586" r:id="rId13"/>
    <p:sldId id="578" r:id="rId14"/>
    <p:sldId id="587" r:id="rId15"/>
    <p:sldId id="588" r:id="rId16"/>
    <p:sldId id="575" r:id="rId17"/>
    <p:sldId id="579" r:id="rId18"/>
    <p:sldId id="5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0"/>
    <p:restoredTop sz="96327"/>
  </p:normalViewPr>
  <p:slideViewPr>
    <p:cSldViewPr snapToGrid="0" snapToObjects="1">
      <p:cViewPr>
        <p:scale>
          <a:sx n="156" d="100"/>
          <a:sy n="156" d="100"/>
        </p:scale>
        <p:origin x="5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E617A-ABB2-E448-88C5-ABF2D348CB9D}" type="datetimeFigureOut">
              <a:rPr lang="en-US" smtClean="0"/>
              <a:t>4/26/22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1EA3B-83B5-3E42-82A4-64C9736FF2BB}" type="slidenum">
              <a:rPr lang="en-US" smtClean="0"/>
              <a:t>‹#›</a:t>
            </a:fld>
            <a:endParaRPr lang="en-US"/>
          </a:p>
        </p:txBody>
      </p:sp>
    </p:spTree>
    <p:extLst>
      <p:ext uri="{BB962C8B-B14F-4D97-AF65-F5344CB8AC3E}">
        <p14:creationId xmlns:p14="http://schemas.microsoft.com/office/powerpoint/2010/main" val="95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2251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A6FA-97B1-20A0-16A1-89DC4C956B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C934F-B26E-BF8D-372F-254CF3AED7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AFC878-5873-6728-FA33-E9A16EFDD2A2}"/>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5" name="Footer Placeholder 4">
            <a:extLst>
              <a:ext uri="{FF2B5EF4-FFF2-40B4-BE49-F238E27FC236}">
                <a16:creationId xmlns:a16="http://schemas.microsoft.com/office/drawing/2014/main" id="{514C1894-AE71-E904-C4FD-6D993D3A4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BC4C8A-EE43-CBCC-C587-E971C132919B}"/>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698777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EFD8-0BEA-4CD0-0AD6-14403FCB75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314697-3091-27D0-B7C2-AF980D3997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125EE-7BE9-EB0B-ABE5-BB8F1664D572}"/>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5" name="Footer Placeholder 4">
            <a:extLst>
              <a:ext uri="{FF2B5EF4-FFF2-40B4-BE49-F238E27FC236}">
                <a16:creationId xmlns:a16="http://schemas.microsoft.com/office/drawing/2014/main" id="{80ED1E9D-57A6-100E-1687-CEA690BC2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A1527-12BD-1682-FC52-9418D957816A}"/>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40007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AB73A-9A10-2347-998F-271614AC49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EB09C4-278B-58B8-8827-DA8ED0F51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E9474-9A41-111B-C457-7B0DECBCBA47}"/>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5" name="Footer Placeholder 4">
            <a:extLst>
              <a:ext uri="{FF2B5EF4-FFF2-40B4-BE49-F238E27FC236}">
                <a16:creationId xmlns:a16="http://schemas.microsoft.com/office/drawing/2014/main" id="{16CC4BF6-BE9A-94ED-DDFC-13565F837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CBF3C-BAF0-616B-5CB9-F1F04599DB73}"/>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47377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0737-EFC5-5BD2-4AD7-1DA0EEC142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97E48A-5B85-0D2D-E478-07AB1E5B17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693482-B92C-F9D1-FEAC-CED6151A8B97}"/>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5" name="Footer Placeholder 4">
            <a:extLst>
              <a:ext uri="{FF2B5EF4-FFF2-40B4-BE49-F238E27FC236}">
                <a16:creationId xmlns:a16="http://schemas.microsoft.com/office/drawing/2014/main" id="{6662A03C-90BA-E5FA-01CB-CF3D49BF2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9E496C-2BB2-1ABC-801D-2F9A2DB6CAFC}"/>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213192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3C94-715D-F266-DC2A-F6B14E19D9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53F6B3-38B9-2AF8-06BC-DF3BA7A9E6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CDEA4E-E954-62BA-F16C-C0E15EAE6325}"/>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5" name="Footer Placeholder 4">
            <a:extLst>
              <a:ext uri="{FF2B5EF4-FFF2-40B4-BE49-F238E27FC236}">
                <a16:creationId xmlns:a16="http://schemas.microsoft.com/office/drawing/2014/main" id="{4FC274C3-0860-EDE4-CF95-3D0F790D1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ADA35-1E8F-A1D4-2460-D41C93C30B21}"/>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083659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0A43-1798-02C6-FA5E-CE2AB5D66F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571B2-B65B-1766-D700-E1AD22CF83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D0ED9A-152C-5782-1745-D6ECB1167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771C9-E921-20FF-97B9-DF12BCAFAED3}"/>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6" name="Footer Placeholder 5">
            <a:extLst>
              <a:ext uri="{FF2B5EF4-FFF2-40B4-BE49-F238E27FC236}">
                <a16:creationId xmlns:a16="http://schemas.microsoft.com/office/drawing/2014/main" id="{F9CC206C-A6BF-13F9-1DBA-075CF3A53F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98BD63-DD93-4A56-96C1-49EADDA5328C}"/>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315790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033B-DEED-903D-D627-29F54D52D1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0D795F-A316-649A-0C9C-17F8DC6BE5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89CD8E-38B0-2568-D3CA-CA8E3AFC37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27CDBC-A34A-ABFB-61B1-877A42480B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E6B83C-6D6D-628D-9945-645F286C50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5D00C-10BD-77FE-EA6E-AFE46D97183E}"/>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8" name="Footer Placeholder 7">
            <a:extLst>
              <a:ext uri="{FF2B5EF4-FFF2-40B4-BE49-F238E27FC236}">
                <a16:creationId xmlns:a16="http://schemas.microsoft.com/office/drawing/2014/main" id="{E66F0DA1-BEEF-5EA1-04F2-49862C39D9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5F6DBA-0F90-0CD0-28A1-7B562C16CA16}"/>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823520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36B2-B5A8-0C78-ED26-64A672007C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FB5C2-CB15-F0EB-FBCE-7B415A6CCB00}"/>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4" name="Footer Placeholder 3">
            <a:extLst>
              <a:ext uri="{FF2B5EF4-FFF2-40B4-BE49-F238E27FC236}">
                <a16:creationId xmlns:a16="http://schemas.microsoft.com/office/drawing/2014/main" id="{70A9F889-CA8F-37B5-0F2B-243B542937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3D29BD-C6FD-78BE-AD8D-589E7A04D6BD}"/>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421533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2E3D71-E0FC-4B7F-426B-4F204D8E4FFA}"/>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3" name="Footer Placeholder 2">
            <a:extLst>
              <a:ext uri="{FF2B5EF4-FFF2-40B4-BE49-F238E27FC236}">
                <a16:creationId xmlns:a16="http://schemas.microsoft.com/office/drawing/2014/main" id="{3A0B1FDD-7371-2D3C-6816-14BDF02333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9EDE4B-1C31-0E30-99A5-94FC76427C96}"/>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471945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6671-7E71-F73C-2142-4B0A76C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569735-A7D0-3030-3E7B-F6905B6D44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27817F-C4F3-B49A-D9F5-AB4BA0D5C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E33A6-D2C5-89D2-B14F-E24430331222}"/>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6" name="Footer Placeholder 5">
            <a:extLst>
              <a:ext uri="{FF2B5EF4-FFF2-40B4-BE49-F238E27FC236}">
                <a16:creationId xmlns:a16="http://schemas.microsoft.com/office/drawing/2014/main" id="{44C09C08-758E-220C-5E6F-6E1DD3FD8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75131-87A7-B4B4-542E-B7558AAC0A7D}"/>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304238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5BCB-C0BF-8683-E65A-0D10C4200D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4D6739-0B70-44CD-ABE7-46E142ECF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2CDDC8-CB0C-D0D1-A842-3D9665252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F4741-066D-22CA-2F3F-425129F0824F}"/>
              </a:ext>
            </a:extLst>
          </p:cNvPr>
          <p:cNvSpPr>
            <a:spLocks noGrp="1"/>
          </p:cNvSpPr>
          <p:nvPr>
            <p:ph type="dt" sz="half" idx="10"/>
          </p:nvPr>
        </p:nvSpPr>
        <p:spPr/>
        <p:txBody>
          <a:bodyPr/>
          <a:lstStyle/>
          <a:p>
            <a:fld id="{52180050-0D4C-4641-B26E-1EA34002BFE6}" type="datetimeFigureOut">
              <a:rPr lang="en-US" smtClean="0"/>
              <a:t>4/26/22</a:t>
            </a:fld>
            <a:endParaRPr lang="en-US"/>
          </a:p>
        </p:txBody>
      </p:sp>
      <p:sp>
        <p:nvSpPr>
          <p:cNvPr id="6" name="Footer Placeholder 5">
            <a:extLst>
              <a:ext uri="{FF2B5EF4-FFF2-40B4-BE49-F238E27FC236}">
                <a16:creationId xmlns:a16="http://schemas.microsoft.com/office/drawing/2014/main" id="{E7885F0C-62AD-BD38-0227-54BCA335A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B62A0-5880-7080-5114-0839930C2C79}"/>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203204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6F72C-6ECA-9AD5-6978-0424AC30EC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57E9B8-A8FD-B7D5-545A-32FE634C5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AEA810-9AA6-C577-4442-B9021CD973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180050-0D4C-4641-B26E-1EA34002BFE6}" type="datetimeFigureOut">
              <a:rPr lang="en-US" smtClean="0"/>
              <a:t>4/26/22</a:t>
            </a:fld>
            <a:endParaRPr lang="en-US"/>
          </a:p>
        </p:txBody>
      </p:sp>
      <p:sp>
        <p:nvSpPr>
          <p:cNvPr id="5" name="Footer Placeholder 4">
            <a:extLst>
              <a:ext uri="{FF2B5EF4-FFF2-40B4-BE49-F238E27FC236}">
                <a16:creationId xmlns:a16="http://schemas.microsoft.com/office/drawing/2014/main" id="{F055FE0D-8A43-96CE-D4F9-990DD18F2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96DA9-DCDD-C733-D168-C1623B694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EE722B-A677-0F49-AB41-DE7301EF33AF}" type="slidenum">
              <a:rPr lang="en-US" smtClean="0"/>
              <a:t>‹#›</a:t>
            </a:fld>
            <a:endParaRPr lang="en-US"/>
          </a:p>
        </p:txBody>
      </p:sp>
    </p:spTree>
    <p:extLst>
      <p:ext uri="{BB962C8B-B14F-4D97-AF65-F5344CB8AC3E}">
        <p14:creationId xmlns:p14="http://schemas.microsoft.com/office/powerpoint/2010/main" val="426781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fontScale="90000"/>
          </a:bodyPr>
          <a:lstStyle/>
          <a:p>
            <a:r>
              <a:rPr lang="en-US" sz="4800" dirty="0"/>
              <a:t>DATA221 Intro Machine Learning</a:t>
            </a:r>
            <a:br>
              <a:rPr lang="en-US" sz="4800" dirty="0"/>
            </a:br>
            <a:r>
              <a:rPr lang="en-US" sz="4800" dirty="0"/>
              <a:t>12-Perceptron + neural networks</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5210026" y="4233882"/>
            <a:ext cx="2051779" cy="830997"/>
          </a:xfrm>
          <a:prstGeom prst="rect">
            <a:avLst/>
          </a:prstGeom>
          <a:solidFill>
            <a:schemeClr val="bg1">
              <a:alpha val="80000"/>
            </a:schemeClr>
          </a:solidFill>
        </p:spPr>
        <p:txBody>
          <a:bodyPr wrap="none" rtlCol="0">
            <a:spAutoFit/>
          </a:bodyPr>
          <a:lstStyle/>
          <a:p>
            <a:pPr algn="ctr" fontAlgn="base">
              <a:spcBef>
                <a:spcPct val="0"/>
              </a:spcBef>
              <a:spcAft>
                <a:spcPct val="0"/>
              </a:spcAft>
            </a:pPr>
            <a:r>
              <a:rPr lang="en-US" sz="2400" dirty="0">
                <a:solidFill>
                  <a:prstClr val="black"/>
                </a:solidFill>
                <a:latin typeface="Gill Sans Light"/>
                <a:ea typeface="ＭＳ Ｐゴシック" charset="-128"/>
                <a:cs typeface="Gill Sans Light"/>
              </a:rPr>
              <a:t>William Trimble</a:t>
            </a:r>
          </a:p>
          <a:p>
            <a:pPr algn="ctr" fontAlgn="base">
              <a:spcBef>
                <a:spcPct val="0"/>
              </a:spcBef>
              <a:spcAft>
                <a:spcPct val="0"/>
              </a:spcAft>
            </a:pPr>
            <a:r>
              <a:rPr lang="en-US" sz="2400" dirty="0">
                <a:solidFill>
                  <a:prstClr val="black"/>
                </a:solidFill>
                <a:latin typeface="Gill Sans Light"/>
                <a:ea typeface="ＭＳ Ｐゴシック" charset="-128"/>
                <a:cs typeface="Gill Sans Light"/>
              </a:rPr>
              <a:t>Spring 2022</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148166835"/>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a:t>Perceptron algorithm </a:t>
            </a:r>
            <a:endParaRPr lang="en-US" dirty="0"/>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2069432"/>
            <a:ext cx="3264568" cy="47885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Like maximum-margin, updates only with information from mistakes (ignores correct classification)</a:t>
                </a:r>
              </a:p>
            </p:txBody>
          </p:sp>
        </mc:Choice>
        <mc:Fallback>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a:stretch>
              </a:blipFill>
            </p:spPr>
            <p:txBody>
              <a:bodyPr/>
              <a:lstStyle/>
              <a:p>
                <a:r>
                  <a:rPr lang="en-US">
                    <a:noFill/>
                  </a:rPr>
                  <a:t> </a:t>
                </a:r>
              </a:p>
            </p:txBody>
          </p:sp>
        </mc:Fallback>
      </mc:AlternateContent>
    </p:spTree>
    <p:extLst>
      <p:ext uri="{BB962C8B-B14F-4D97-AF65-F5344CB8AC3E}">
        <p14:creationId xmlns:p14="http://schemas.microsoft.com/office/powerpoint/2010/main" val="4037977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a:t>Perceptron algorithm </a:t>
            </a:r>
            <a:endParaRPr lang="en-US" dirty="0"/>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3609474" y="2069432"/>
            <a:ext cx="3769894" cy="442344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Like maximum-margin, updates only with information from mistakes (ignores correct classification)</a:t>
                </a:r>
              </a:p>
            </p:txBody>
          </p:sp>
        </mc:Choice>
        <mc:Fallback>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a:stretch>
              </a:blipFill>
            </p:spPr>
            <p:txBody>
              <a:bodyPr/>
              <a:lstStyle/>
              <a:p>
                <a:r>
                  <a:rPr lang="en-US">
                    <a:noFill/>
                  </a:rPr>
                  <a:t> </a:t>
                </a:r>
              </a:p>
            </p:txBody>
          </p:sp>
        </mc:Fallback>
      </mc:AlternateContent>
    </p:spTree>
    <p:extLst>
      <p:ext uri="{BB962C8B-B14F-4D97-AF65-F5344CB8AC3E}">
        <p14:creationId xmlns:p14="http://schemas.microsoft.com/office/powerpoint/2010/main" val="350682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Properties of perceptron</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90265" y="3679909"/>
            <a:ext cx="4562003" cy="3057775"/>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49179" y="4764505"/>
            <a:ext cx="4716379" cy="8181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6605452" y="1163721"/>
                <a:ext cx="5025074" cy="5573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If the classes are linearly separable, algorithm will converge to a solution. </a:t>
                </a:r>
              </a:p>
              <a:p>
                <a:pPr marL="0" indent="0">
                  <a:buNone/>
                </a:pPr>
                <a:r>
                  <a:rPr lang="en-US" dirty="0"/>
                  <a:t>If not linearly separable algorithm will oscillate.</a:t>
                </a:r>
              </a:p>
              <a:p>
                <a:pPr marL="0" indent="0">
                  <a:buNone/>
                </a:pPr>
                <a:r>
                  <a:rPr lang="en-US" dirty="0"/>
                  <a:t>Multiply-x-by-error algorithm insensitive to margins; won’t maximize margins.</a:t>
                </a:r>
              </a:p>
            </p:txBody>
          </p:sp>
        </mc:Choice>
        <mc:Fallback>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6605452" y="1163721"/>
                <a:ext cx="5025074" cy="5573963"/>
              </a:xfrm>
              <a:prstGeom prst="rect">
                <a:avLst/>
              </a:prstGeom>
              <a:blipFill>
                <a:blip r:embed="rId3"/>
                <a:stretch>
                  <a:fillRect l="-2273" r="-1768"/>
                </a:stretch>
              </a:blipFill>
            </p:spPr>
            <p:txBody>
              <a:bodyPr/>
              <a:lstStyle/>
              <a:p>
                <a:r>
                  <a:rPr lang="en-US">
                    <a:noFill/>
                  </a:rPr>
                  <a:t> </a:t>
                </a:r>
              </a:p>
            </p:txBody>
          </p:sp>
        </mc:Fallback>
      </mc:AlternateContent>
    </p:spTree>
    <p:extLst>
      <p:ext uri="{BB962C8B-B14F-4D97-AF65-F5344CB8AC3E}">
        <p14:creationId xmlns:p14="http://schemas.microsoft.com/office/powerpoint/2010/main" val="4243252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3F3-5DD8-4F6F-A7A7-A174DD4EEC05}"/>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A3791C74-FF4F-DAE2-573D-6D1FCB6F03AE}"/>
              </a:ext>
            </a:extLst>
          </p:cNvPr>
          <p:cNvSpPr>
            <a:spLocks noGrp="1"/>
          </p:cNvSpPr>
          <p:nvPr>
            <p:ph idx="1"/>
          </p:nvPr>
        </p:nvSpPr>
        <p:spPr>
          <a:xfrm>
            <a:off x="28832" y="1788555"/>
            <a:ext cx="5257800" cy="4351338"/>
          </a:xfrm>
        </p:spPr>
        <p:txBody>
          <a:bodyPr/>
          <a:lstStyle/>
          <a:p>
            <a:r>
              <a:rPr lang="en-US" dirty="0"/>
              <a:t>Marvelously successful name for a mathematical model.</a:t>
            </a:r>
          </a:p>
          <a:p>
            <a:endParaRPr lang="en-US" dirty="0"/>
          </a:p>
          <a:p>
            <a:r>
              <a:rPr lang="en-US" dirty="0"/>
              <a:t>”Inspired by biological computing gates” is not magic!!  This is a configurable multiple-input multiple-output function.  </a:t>
            </a:r>
          </a:p>
        </p:txBody>
      </p:sp>
      <p:pic>
        <p:nvPicPr>
          <p:cNvPr id="1026" name="Picture 2" descr="Neuron - Wikipedia">
            <a:extLst>
              <a:ext uri="{FF2B5EF4-FFF2-40B4-BE49-F238E27FC236}">
                <a16:creationId xmlns:a16="http://schemas.microsoft.com/office/drawing/2014/main" id="{946D6439-1826-A077-339A-174F44A6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480" y="2171151"/>
            <a:ext cx="6421995" cy="4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3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3F3-5DD8-4F6F-A7A7-A174DD4EEC05}"/>
              </a:ext>
            </a:extLst>
          </p:cNvPr>
          <p:cNvSpPr>
            <a:spLocks noGrp="1"/>
          </p:cNvSpPr>
          <p:nvPr>
            <p:ph type="title"/>
          </p:nvPr>
        </p:nvSpPr>
        <p:spPr>
          <a:xfrm>
            <a:off x="604227" y="292687"/>
            <a:ext cx="4588239" cy="2856938"/>
          </a:xfrm>
        </p:spPr>
        <p:txBody>
          <a:bodyPr>
            <a:normAutofit/>
          </a:bodyPr>
          <a:lstStyle/>
          <a:p>
            <a:r>
              <a:rPr lang="en-US" dirty="0"/>
              <a:t>Researchers turned up the hype from the very beginning</a:t>
            </a:r>
          </a:p>
        </p:txBody>
      </p:sp>
      <p:sp>
        <p:nvSpPr>
          <p:cNvPr id="3" name="Content Placeholder 2">
            <a:extLst>
              <a:ext uri="{FF2B5EF4-FFF2-40B4-BE49-F238E27FC236}">
                <a16:creationId xmlns:a16="http://schemas.microsoft.com/office/drawing/2014/main" id="{A3791C74-FF4F-DAE2-573D-6D1FCB6F03AE}"/>
              </a:ext>
            </a:extLst>
          </p:cNvPr>
          <p:cNvSpPr>
            <a:spLocks noGrp="1"/>
          </p:cNvSpPr>
          <p:nvPr>
            <p:ph idx="1"/>
          </p:nvPr>
        </p:nvSpPr>
        <p:spPr>
          <a:xfrm>
            <a:off x="6096000" y="2872829"/>
            <a:ext cx="5024431" cy="553592"/>
          </a:xfrm>
        </p:spPr>
        <p:txBody>
          <a:bodyPr/>
          <a:lstStyle/>
          <a:p>
            <a:r>
              <a:rPr lang="en-US" dirty="0"/>
              <a:t>New York Times July 8, 1958</a:t>
            </a:r>
          </a:p>
        </p:txBody>
      </p:sp>
      <p:pic>
        <p:nvPicPr>
          <p:cNvPr id="3074" name="Picture 2" descr="Image">
            <a:extLst>
              <a:ext uri="{FF2B5EF4-FFF2-40B4-BE49-F238E27FC236}">
                <a16:creationId xmlns:a16="http://schemas.microsoft.com/office/drawing/2014/main" id="{90C6625E-0170-B2A7-A352-8704DA12A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439" y="320129"/>
            <a:ext cx="6540500" cy="25527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2CD52C2-7463-5029-7250-3FFC5CDFACD0}"/>
              </a:ext>
            </a:extLst>
          </p:cNvPr>
          <p:cNvSpPr txBox="1">
            <a:spLocks/>
          </p:cNvSpPr>
          <p:nvPr/>
        </p:nvSpPr>
        <p:spPr>
          <a:xfrm>
            <a:off x="540500" y="3635937"/>
            <a:ext cx="10813300" cy="2681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pitchFamily="2" charset="0"/>
              </a:rPr>
              <a:t>“Having told you about the giant digital computer known as I.B.M. 704 and how it has been taught to play a fairly creditable game of chess, we’d like to tell you about an even more remarkable machine, the perceptron, which, as its name implies, is capable of what amounts to original thought.  The first perceptron is yet to be built, but it has been successfully simulated on a 704, and it’s only a question of time (and money) before it comes into existence.  This about-to-be marvel is a lot more subtle than the 704; indeed, it strikes us as the first serious rival to the human brain ever devised, and our brain is thoroughly dazzled by the things it is said to do.”  (New Yorker, Dec 6, 1958  p44)</a:t>
            </a:r>
          </a:p>
        </p:txBody>
      </p:sp>
    </p:spTree>
    <p:extLst>
      <p:ext uri="{BB962C8B-B14F-4D97-AF65-F5344CB8AC3E}">
        <p14:creationId xmlns:p14="http://schemas.microsoft.com/office/powerpoint/2010/main" val="460025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49D7-382B-4BFB-7BF1-6B46321D29B6}"/>
              </a:ext>
            </a:extLst>
          </p:cNvPr>
          <p:cNvSpPr>
            <a:spLocks noGrp="1"/>
          </p:cNvSpPr>
          <p:nvPr>
            <p:ph type="title"/>
          </p:nvPr>
        </p:nvSpPr>
        <p:spPr/>
        <p:txBody>
          <a:bodyPr/>
          <a:lstStyle/>
          <a:p>
            <a:endParaRPr lang="en-US"/>
          </a:p>
        </p:txBody>
      </p:sp>
      <p:pic>
        <p:nvPicPr>
          <p:cNvPr id="4098" name="Picture 2" descr="Mathematics | Free Full-Text | The Emergence of Fuzzy Sets in the Decade of  the Perceptron—Lotfi A. Zadeh's and Frank Rosenblatt's Research Work on  Pattern Classification | HTML">
            <a:extLst>
              <a:ext uri="{FF2B5EF4-FFF2-40B4-BE49-F238E27FC236}">
                <a16:creationId xmlns:a16="http://schemas.microsoft.com/office/drawing/2014/main" id="{A27CF191-BD5A-343B-CDCA-CD79F88C39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962" y="119981"/>
            <a:ext cx="7064248" cy="6618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530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Basic neural network</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sp>
        <p:nvSpPr>
          <p:cNvPr id="25" name="Oval 24">
            <a:extLst>
              <a:ext uri="{FF2B5EF4-FFF2-40B4-BE49-F238E27FC236}">
                <a16:creationId xmlns:a16="http://schemas.microsoft.com/office/drawing/2014/main" id="{753658CB-B41E-07E9-3418-6C3A0F4F3097}"/>
              </a:ext>
            </a:extLst>
          </p:cNvPr>
          <p:cNvSpPr/>
          <p:nvPr/>
        </p:nvSpPr>
        <p:spPr>
          <a:xfrm>
            <a:off x="4138718" y="2717585"/>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1</a:t>
            </a:r>
          </a:p>
        </p:txBody>
      </p:sp>
      <p:sp>
        <p:nvSpPr>
          <p:cNvPr id="26" name="Oval 25">
            <a:extLst>
              <a:ext uri="{FF2B5EF4-FFF2-40B4-BE49-F238E27FC236}">
                <a16:creationId xmlns:a16="http://schemas.microsoft.com/office/drawing/2014/main" id="{FD9B8915-3F27-6954-16AE-257DC4CB4FAD}"/>
              </a:ext>
            </a:extLst>
          </p:cNvPr>
          <p:cNvSpPr/>
          <p:nvPr/>
        </p:nvSpPr>
        <p:spPr>
          <a:xfrm>
            <a:off x="4138718" y="335554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7" name="Oval 26">
            <a:extLst>
              <a:ext uri="{FF2B5EF4-FFF2-40B4-BE49-F238E27FC236}">
                <a16:creationId xmlns:a16="http://schemas.microsoft.com/office/drawing/2014/main" id="{9B4BCED2-7C44-F2A9-91EF-9C0294844121}"/>
              </a:ext>
            </a:extLst>
          </p:cNvPr>
          <p:cNvSpPr/>
          <p:nvPr/>
        </p:nvSpPr>
        <p:spPr>
          <a:xfrm>
            <a:off x="4138718" y="408441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8" name="Oval 27">
            <a:extLst>
              <a:ext uri="{FF2B5EF4-FFF2-40B4-BE49-F238E27FC236}">
                <a16:creationId xmlns:a16="http://schemas.microsoft.com/office/drawing/2014/main" id="{770CEDCA-55F8-8703-054F-43F2BFD54743}"/>
              </a:ext>
            </a:extLst>
          </p:cNvPr>
          <p:cNvSpPr/>
          <p:nvPr/>
        </p:nvSpPr>
        <p:spPr>
          <a:xfrm>
            <a:off x="4138718" y="481328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3</a:t>
            </a:r>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6939853-30D5-FE2F-1646-86BE5AE2E5AB}"/>
              </a:ext>
            </a:extLst>
          </p:cNvPr>
          <p:cNvSpPr/>
          <p:nvPr/>
        </p:nvSpPr>
        <p:spPr>
          <a:xfrm>
            <a:off x="5763039" y="269915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56" name="Oval 55">
            <a:extLst>
              <a:ext uri="{FF2B5EF4-FFF2-40B4-BE49-F238E27FC236}">
                <a16:creationId xmlns:a16="http://schemas.microsoft.com/office/drawing/2014/main" id="{5D7F2F33-48AB-81EB-62A6-6B6E362A62D9}"/>
              </a:ext>
            </a:extLst>
          </p:cNvPr>
          <p:cNvSpPr/>
          <p:nvPr/>
        </p:nvSpPr>
        <p:spPr>
          <a:xfrm>
            <a:off x="5763039" y="3337115"/>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7" name="Oval 56">
            <a:extLst>
              <a:ext uri="{FF2B5EF4-FFF2-40B4-BE49-F238E27FC236}">
                <a16:creationId xmlns:a16="http://schemas.microsoft.com/office/drawing/2014/main" id="{BDF16210-0FE5-FA78-EDB2-CADBF7514A56}"/>
              </a:ext>
            </a:extLst>
          </p:cNvPr>
          <p:cNvSpPr/>
          <p:nvPr/>
        </p:nvSpPr>
        <p:spPr>
          <a:xfrm>
            <a:off x="5763039" y="4065985"/>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8" name="Oval 57">
            <a:extLst>
              <a:ext uri="{FF2B5EF4-FFF2-40B4-BE49-F238E27FC236}">
                <a16:creationId xmlns:a16="http://schemas.microsoft.com/office/drawing/2014/main" id="{CA7AC06D-FD2A-661E-BB4A-4149408E7935}"/>
              </a:ext>
            </a:extLst>
          </p:cNvPr>
          <p:cNvSpPr/>
          <p:nvPr/>
        </p:nvSpPr>
        <p:spPr>
          <a:xfrm>
            <a:off x="5763039" y="4794855"/>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cxnSp>
        <p:nvCxnSpPr>
          <p:cNvPr id="59" name="Straight Arrow Connector 58">
            <a:extLst>
              <a:ext uri="{FF2B5EF4-FFF2-40B4-BE49-F238E27FC236}">
                <a16:creationId xmlns:a16="http://schemas.microsoft.com/office/drawing/2014/main" id="{F1B8A0C4-C00B-AF13-4151-029C46AF511F}"/>
              </a:ext>
            </a:extLst>
          </p:cNvPr>
          <p:cNvCxnSpPr>
            <a:cxnSpLocks/>
          </p:cNvCxnSpPr>
          <p:nvPr/>
        </p:nvCxnSpPr>
        <p:spPr>
          <a:xfrm>
            <a:off x="4793079" y="3044261"/>
            <a:ext cx="1091021" cy="166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B68C7E4-E2D3-4202-29CD-CCC0D30A2484}"/>
              </a:ext>
            </a:extLst>
          </p:cNvPr>
          <p:cNvCxnSpPr>
            <a:cxnSpLocks/>
            <a:stCxn id="27" idx="6"/>
          </p:cNvCxnSpPr>
          <p:nvPr/>
        </p:nvCxnSpPr>
        <p:spPr>
          <a:xfrm>
            <a:off x="4804640" y="4362713"/>
            <a:ext cx="860958" cy="4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4691B8-6E33-C6E8-1EE3-58BBCC9F3FE5}"/>
              </a:ext>
            </a:extLst>
          </p:cNvPr>
          <p:cNvCxnSpPr>
            <a:cxnSpLocks/>
            <a:stCxn id="26" idx="6"/>
          </p:cNvCxnSpPr>
          <p:nvPr/>
        </p:nvCxnSpPr>
        <p:spPr>
          <a:xfrm>
            <a:off x="4804640" y="3633843"/>
            <a:ext cx="958399" cy="110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B04AA6-D0D2-93E3-FEFF-5B24DA69457F}"/>
              </a:ext>
            </a:extLst>
          </p:cNvPr>
          <p:cNvCxnSpPr>
            <a:cxnSpLocks/>
          </p:cNvCxnSpPr>
          <p:nvPr/>
        </p:nvCxnSpPr>
        <p:spPr>
          <a:xfrm flipV="1">
            <a:off x="4898522" y="4938185"/>
            <a:ext cx="744105" cy="1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625AA8-DD87-44EA-2506-C45FD651BAD0}"/>
              </a:ext>
            </a:extLst>
          </p:cNvPr>
          <p:cNvCxnSpPr>
            <a:cxnSpLocks/>
          </p:cNvCxnSpPr>
          <p:nvPr/>
        </p:nvCxnSpPr>
        <p:spPr>
          <a:xfrm flipV="1">
            <a:off x="4877756" y="3089505"/>
            <a:ext cx="858753" cy="195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6AE491C-A713-1F40-3F76-611A7D6D6940}"/>
              </a:ext>
            </a:extLst>
          </p:cNvPr>
          <p:cNvCxnSpPr>
            <a:cxnSpLocks/>
          </p:cNvCxnSpPr>
          <p:nvPr/>
        </p:nvCxnSpPr>
        <p:spPr>
          <a:xfrm flipV="1">
            <a:off x="4851226" y="3118705"/>
            <a:ext cx="815933" cy="111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1ADAF3C-E6C9-BDEA-92A6-EDE0BBC11B31}"/>
              </a:ext>
            </a:extLst>
          </p:cNvPr>
          <p:cNvCxnSpPr>
            <a:cxnSpLocks/>
            <a:endCxn id="55" idx="2"/>
          </p:cNvCxnSpPr>
          <p:nvPr/>
        </p:nvCxnSpPr>
        <p:spPr>
          <a:xfrm flipV="1">
            <a:off x="4831170" y="2977449"/>
            <a:ext cx="931869" cy="6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DB392F9-5682-9CF9-6CA9-34F4BE37751F}"/>
              </a:ext>
            </a:extLst>
          </p:cNvPr>
          <p:cNvCxnSpPr>
            <a:cxnSpLocks/>
          </p:cNvCxnSpPr>
          <p:nvPr/>
        </p:nvCxnSpPr>
        <p:spPr>
          <a:xfrm flipV="1">
            <a:off x="4793257" y="2870490"/>
            <a:ext cx="872341" cy="1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D10CBAE0-17E0-311C-1BEE-1E65986C25F2}"/>
              </a:ext>
            </a:extLst>
          </p:cNvPr>
          <p:cNvSpPr/>
          <p:nvPr/>
        </p:nvSpPr>
        <p:spPr>
          <a:xfrm>
            <a:off x="4752904" y="6370402"/>
            <a:ext cx="1171369" cy="369332"/>
          </a:xfrm>
          <a:prstGeom prst="rect">
            <a:avLst/>
          </a:prstGeom>
        </p:spPr>
        <p:txBody>
          <a:bodyPr wrap="square">
            <a:spAutoFit/>
          </a:bodyPr>
          <a:lstStyle/>
          <a:p>
            <a:r>
              <a:rPr lang="en-US" dirty="0"/>
              <a:t>w  (d x n</a:t>
            </a:r>
            <a:r>
              <a:rPr lang="en-US" baseline="-25000" dirty="0"/>
              <a:t>1</a:t>
            </a:r>
            <a:r>
              <a:rPr lang="en-US" dirty="0"/>
              <a:t>)</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r)</a:t>
            </a:r>
          </a:p>
        </p:txBody>
      </p:sp>
      <p:sp>
        <p:nvSpPr>
          <p:cNvPr id="87" name="Rectangle 86">
            <a:extLst>
              <a:ext uri="{FF2B5EF4-FFF2-40B4-BE49-F238E27FC236}">
                <a16:creationId xmlns:a16="http://schemas.microsoft.com/office/drawing/2014/main" id="{24647F5D-F07C-905F-C8D0-7EF7358D69FC}"/>
              </a:ext>
            </a:extLst>
          </p:cNvPr>
          <p:cNvSpPr/>
          <p:nvPr/>
        </p:nvSpPr>
        <p:spPr>
          <a:xfrm>
            <a:off x="3739697" y="1772058"/>
            <a:ext cx="2106764" cy="369332"/>
          </a:xfrm>
          <a:prstGeom prst="rect">
            <a:avLst/>
          </a:prstGeom>
        </p:spPr>
        <p:txBody>
          <a:bodyPr wrap="square">
            <a:spAutoFit/>
          </a:bodyPr>
          <a:lstStyle/>
          <a:p>
            <a:r>
              <a:rPr lang="en-US" dirty="0"/>
              <a:t>Hidden layer (n</a:t>
            </a:r>
            <a:r>
              <a:rPr lang="en-US" baseline="-25000" dirty="0"/>
              <a:t>1</a:t>
            </a:r>
            <a:r>
              <a:rPr lang="en-US" dirty="0"/>
              <a:t>)</a:t>
            </a:r>
          </a:p>
        </p:txBody>
      </p:sp>
      <p:sp>
        <p:nvSpPr>
          <p:cNvPr id="88" name="Rectangle 87">
            <a:extLst>
              <a:ext uri="{FF2B5EF4-FFF2-40B4-BE49-F238E27FC236}">
                <a16:creationId xmlns:a16="http://schemas.microsoft.com/office/drawing/2014/main" id="{C1D853F1-E3E0-7FDE-EC7F-08E2A0F69A3A}"/>
              </a:ext>
            </a:extLst>
          </p:cNvPr>
          <p:cNvSpPr/>
          <p:nvPr/>
        </p:nvSpPr>
        <p:spPr>
          <a:xfrm>
            <a:off x="5763039" y="1770970"/>
            <a:ext cx="2106764" cy="369332"/>
          </a:xfrm>
          <a:prstGeom prst="rect">
            <a:avLst/>
          </a:prstGeom>
        </p:spPr>
        <p:txBody>
          <a:bodyPr wrap="square">
            <a:spAutoFit/>
          </a:bodyPr>
          <a:lstStyle/>
          <a:p>
            <a:r>
              <a:rPr lang="en-US" dirty="0"/>
              <a:t>Output layer (d)</a:t>
            </a:r>
          </a:p>
        </p:txBody>
      </p:sp>
    </p:spTree>
    <p:extLst>
      <p:ext uri="{BB962C8B-B14F-4D97-AF65-F5344CB8AC3E}">
        <p14:creationId xmlns:p14="http://schemas.microsoft.com/office/powerpoint/2010/main" val="56488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Deep neural network</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sp>
        <p:nvSpPr>
          <p:cNvPr id="25" name="Oval 24">
            <a:extLst>
              <a:ext uri="{FF2B5EF4-FFF2-40B4-BE49-F238E27FC236}">
                <a16:creationId xmlns:a16="http://schemas.microsoft.com/office/drawing/2014/main" id="{753658CB-B41E-07E9-3418-6C3A0F4F3097}"/>
              </a:ext>
            </a:extLst>
          </p:cNvPr>
          <p:cNvSpPr/>
          <p:nvPr/>
        </p:nvSpPr>
        <p:spPr>
          <a:xfrm>
            <a:off x="4138718" y="2717585"/>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1</a:t>
            </a:r>
          </a:p>
        </p:txBody>
      </p:sp>
      <p:sp>
        <p:nvSpPr>
          <p:cNvPr id="26" name="Oval 25">
            <a:extLst>
              <a:ext uri="{FF2B5EF4-FFF2-40B4-BE49-F238E27FC236}">
                <a16:creationId xmlns:a16="http://schemas.microsoft.com/office/drawing/2014/main" id="{FD9B8915-3F27-6954-16AE-257DC4CB4FAD}"/>
              </a:ext>
            </a:extLst>
          </p:cNvPr>
          <p:cNvSpPr/>
          <p:nvPr/>
        </p:nvSpPr>
        <p:spPr>
          <a:xfrm>
            <a:off x="4138718" y="335554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7" name="Oval 26">
            <a:extLst>
              <a:ext uri="{FF2B5EF4-FFF2-40B4-BE49-F238E27FC236}">
                <a16:creationId xmlns:a16="http://schemas.microsoft.com/office/drawing/2014/main" id="{9B4BCED2-7C44-F2A9-91EF-9C0294844121}"/>
              </a:ext>
            </a:extLst>
          </p:cNvPr>
          <p:cNvSpPr/>
          <p:nvPr/>
        </p:nvSpPr>
        <p:spPr>
          <a:xfrm>
            <a:off x="4138718" y="408441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8" name="Oval 27">
            <a:extLst>
              <a:ext uri="{FF2B5EF4-FFF2-40B4-BE49-F238E27FC236}">
                <a16:creationId xmlns:a16="http://schemas.microsoft.com/office/drawing/2014/main" id="{770CEDCA-55F8-8703-054F-43F2BFD54743}"/>
              </a:ext>
            </a:extLst>
          </p:cNvPr>
          <p:cNvSpPr/>
          <p:nvPr/>
        </p:nvSpPr>
        <p:spPr>
          <a:xfrm>
            <a:off x="4138718" y="481328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3</a:t>
            </a:r>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1B8A0C4-C00B-AF13-4151-029C46AF511F}"/>
              </a:ext>
            </a:extLst>
          </p:cNvPr>
          <p:cNvCxnSpPr>
            <a:cxnSpLocks/>
          </p:cNvCxnSpPr>
          <p:nvPr/>
        </p:nvCxnSpPr>
        <p:spPr>
          <a:xfrm>
            <a:off x="4793079" y="3044261"/>
            <a:ext cx="1091021" cy="166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B68C7E4-E2D3-4202-29CD-CCC0D30A2484}"/>
              </a:ext>
            </a:extLst>
          </p:cNvPr>
          <p:cNvCxnSpPr>
            <a:cxnSpLocks/>
            <a:stCxn id="27" idx="6"/>
          </p:cNvCxnSpPr>
          <p:nvPr/>
        </p:nvCxnSpPr>
        <p:spPr>
          <a:xfrm>
            <a:off x="4804640" y="4362713"/>
            <a:ext cx="860958" cy="4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4691B8-6E33-C6E8-1EE3-58BBCC9F3FE5}"/>
              </a:ext>
            </a:extLst>
          </p:cNvPr>
          <p:cNvCxnSpPr>
            <a:cxnSpLocks/>
            <a:stCxn id="26" idx="6"/>
          </p:cNvCxnSpPr>
          <p:nvPr/>
        </p:nvCxnSpPr>
        <p:spPr>
          <a:xfrm>
            <a:off x="4804640" y="3633843"/>
            <a:ext cx="958399" cy="110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B04AA6-D0D2-93E3-FEFF-5B24DA69457F}"/>
              </a:ext>
            </a:extLst>
          </p:cNvPr>
          <p:cNvCxnSpPr>
            <a:cxnSpLocks/>
          </p:cNvCxnSpPr>
          <p:nvPr/>
        </p:nvCxnSpPr>
        <p:spPr>
          <a:xfrm flipV="1">
            <a:off x="4898522" y="4938185"/>
            <a:ext cx="744105" cy="1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625AA8-DD87-44EA-2506-C45FD651BAD0}"/>
              </a:ext>
            </a:extLst>
          </p:cNvPr>
          <p:cNvCxnSpPr>
            <a:cxnSpLocks/>
          </p:cNvCxnSpPr>
          <p:nvPr/>
        </p:nvCxnSpPr>
        <p:spPr>
          <a:xfrm flipV="1">
            <a:off x="4877756" y="3089505"/>
            <a:ext cx="858753" cy="195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6AE491C-A713-1F40-3F76-611A7D6D6940}"/>
              </a:ext>
            </a:extLst>
          </p:cNvPr>
          <p:cNvCxnSpPr>
            <a:cxnSpLocks/>
          </p:cNvCxnSpPr>
          <p:nvPr/>
        </p:nvCxnSpPr>
        <p:spPr>
          <a:xfrm flipV="1">
            <a:off x="4851226" y="3118705"/>
            <a:ext cx="815933" cy="111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1ADAF3C-E6C9-BDEA-92A6-EDE0BBC11B31}"/>
              </a:ext>
            </a:extLst>
          </p:cNvPr>
          <p:cNvCxnSpPr>
            <a:cxnSpLocks/>
          </p:cNvCxnSpPr>
          <p:nvPr/>
        </p:nvCxnSpPr>
        <p:spPr>
          <a:xfrm flipV="1">
            <a:off x="4831170" y="2977449"/>
            <a:ext cx="931869" cy="6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DB392F9-5682-9CF9-6CA9-34F4BE37751F}"/>
              </a:ext>
            </a:extLst>
          </p:cNvPr>
          <p:cNvCxnSpPr>
            <a:cxnSpLocks/>
          </p:cNvCxnSpPr>
          <p:nvPr/>
        </p:nvCxnSpPr>
        <p:spPr>
          <a:xfrm flipV="1">
            <a:off x="4793257" y="2870490"/>
            <a:ext cx="872341" cy="1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D10CBAE0-17E0-311C-1BEE-1E65986C25F2}"/>
              </a:ext>
            </a:extLst>
          </p:cNvPr>
          <p:cNvSpPr/>
          <p:nvPr/>
        </p:nvSpPr>
        <p:spPr>
          <a:xfrm>
            <a:off x="4752904" y="6370402"/>
            <a:ext cx="1343096" cy="369332"/>
          </a:xfrm>
          <a:prstGeom prst="rect">
            <a:avLst/>
          </a:prstGeom>
        </p:spPr>
        <p:txBody>
          <a:bodyPr wrap="square">
            <a:spAutoFit/>
          </a:bodyPr>
          <a:lstStyle/>
          <a:p>
            <a:r>
              <a:rPr lang="en-US" dirty="0"/>
              <a:t>w  (n</a:t>
            </a:r>
            <a:r>
              <a:rPr lang="en-US" baseline="-25000" dirty="0"/>
              <a:t>2</a:t>
            </a:r>
            <a:r>
              <a:rPr lang="en-US" dirty="0"/>
              <a:t> x n</a:t>
            </a:r>
            <a:r>
              <a:rPr lang="en-US" baseline="-25000" dirty="0"/>
              <a:t>1</a:t>
            </a:r>
            <a:r>
              <a:rPr lang="en-US" dirty="0"/>
              <a:t>)</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r)</a:t>
            </a:r>
          </a:p>
        </p:txBody>
      </p:sp>
      <p:sp>
        <p:nvSpPr>
          <p:cNvPr id="87" name="Rectangle 86">
            <a:extLst>
              <a:ext uri="{FF2B5EF4-FFF2-40B4-BE49-F238E27FC236}">
                <a16:creationId xmlns:a16="http://schemas.microsoft.com/office/drawing/2014/main" id="{24647F5D-F07C-905F-C8D0-7EF7358D69FC}"/>
              </a:ext>
            </a:extLst>
          </p:cNvPr>
          <p:cNvSpPr/>
          <p:nvPr/>
        </p:nvSpPr>
        <p:spPr>
          <a:xfrm>
            <a:off x="3739697" y="1772058"/>
            <a:ext cx="2106764" cy="369332"/>
          </a:xfrm>
          <a:prstGeom prst="rect">
            <a:avLst/>
          </a:prstGeom>
        </p:spPr>
        <p:txBody>
          <a:bodyPr wrap="square">
            <a:spAutoFit/>
          </a:bodyPr>
          <a:lstStyle/>
          <a:p>
            <a:r>
              <a:rPr lang="en-US" dirty="0"/>
              <a:t>Hidden layer (n</a:t>
            </a:r>
            <a:r>
              <a:rPr lang="en-US" baseline="-25000" dirty="0"/>
              <a:t>1</a:t>
            </a:r>
            <a:r>
              <a:rPr lang="en-US" dirty="0"/>
              <a:t>)</a:t>
            </a:r>
          </a:p>
        </p:txBody>
      </p:sp>
      <p:sp>
        <p:nvSpPr>
          <p:cNvPr id="88" name="Rectangle 87">
            <a:extLst>
              <a:ext uri="{FF2B5EF4-FFF2-40B4-BE49-F238E27FC236}">
                <a16:creationId xmlns:a16="http://schemas.microsoft.com/office/drawing/2014/main" id="{C1D853F1-E3E0-7FDE-EC7F-08E2A0F69A3A}"/>
              </a:ext>
            </a:extLst>
          </p:cNvPr>
          <p:cNvSpPr/>
          <p:nvPr/>
        </p:nvSpPr>
        <p:spPr>
          <a:xfrm>
            <a:off x="7487376" y="1772058"/>
            <a:ext cx="2106764" cy="369332"/>
          </a:xfrm>
          <a:prstGeom prst="rect">
            <a:avLst/>
          </a:prstGeom>
        </p:spPr>
        <p:txBody>
          <a:bodyPr wrap="square">
            <a:spAutoFit/>
          </a:bodyPr>
          <a:lstStyle/>
          <a:p>
            <a:r>
              <a:rPr lang="en-US" dirty="0"/>
              <a:t>Output layer (d)</a:t>
            </a:r>
          </a:p>
        </p:txBody>
      </p:sp>
      <p:sp>
        <p:nvSpPr>
          <p:cNvPr id="40" name="Oval 39">
            <a:extLst>
              <a:ext uri="{FF2B5EF4-FFF2-40B4-BE49-F238E27FC236}">
                <a16:creationId xmlns:a16="http://schemas.microsoft.com/office/drawing/2014/main" id="{B0089ADC-67D3-87EC-4AA4-9CE6E91EBC7A}"/>
              </a:ext>
            </a:extLst>
          </p:cNvPr>
          <p:cNvSpPr/>
          <p:nvPr/>
        </p:nvSpPr>
        <p:spPr>
          <a:xfrm>
            <a:off x="5825269" y="2705801"/>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1</a:t>
            </a:r>
          </a:p>
        </p:txBody>
      </p:sp>
      <p:sp>
        <p:nvSpPr>
          <p:cNvPr id="41" name="Oval 40">
            <a:extLst>
              <a:ext uri="{FF2B5EF4-FFF2-40B4-BE49-F238E27FC236}">
                <a16:creationId xmlns:a16="http://schemas.microsoft.com/office/drawing/2014/main" id="{E5AEAA98-3A1D-A0C9-5613-D7A62B071866}"/>
              </a:ext>
            </a:extLst>
          </p:cNvPr>
          <p:cNvSpPr/>
          <p:nvPr/>
        </p:nvSpPr>
        <p:spPr>
          <a:xfrm>
            <a:off x="5825269" y="3343763"/>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43" name="Oval 42">
            <a:extLst>
              <a:ext uri="{FF2B5EF4-FFF2-40B4-BE49-F238E27FC236}">
                <a16:creationId xmlns:a16="http://schemas.microsoft.com/office/drawing/2014/main" id="{13CDDD16-75EB-B1E8-F559-CBE3C7D7C08B}"/>
              </a:ext>
            </a:extLst>
          </p:cNvPr>
          <p:cNvSpPr/>
          <p:nvPr/>
        </p:nvSpPr>
        <p:spPr>
          <a:xfrm>
            <a:off x="5825269" y="4072633"/>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45" name="Oval 44">
            <a:extLst>
              <a:ext uri="{FF2B5EF4-FFF2-40B4-BE49-F238E27FC236}">
                <a16:creationId xmlns:a16="http://schemas.microsoft.com/office/drawing/2014/main" id="{0D37E367-5A44-3C49-4F3E-ECC605CF8729}"/>
              </a:ext>
            </a:extLst>
          </p:cNvPr>
          <p:cNvSpPr/>
          <p:nvPr/>
        </p:nvSpPr>
        <p:spPr>
          <a:xfrm>
            <a:off x="5825269" y="4801503"/>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3</a:t>
            </a:r>
          </a:p>
        </p:txBody>
      </p:sp>
      <p:sp>
        <p:nvSpPr>
          <p:cNvPr id="46" name="Oval 45">
            <a:extLst>
              <a:ext uri="{FF2B5EF4-FFF2-40B4-BE49-F238E27FC236}">
                <a16:creationId xmlns:a16="http://schemas.microsoft.com/office/drawing/2014/main" id="{DC0AE9F5-E7B3-6393-92D6-1DE49E30F43A}"/>
              </a:ext>
            </a:extLst>
          </p:cNvPr>
          <p:cNvSpPr/>
          <p:nvPr/>
        </p:nvSpPr>
        <p:spPr>
          <a:xfrm>
            <a:off x="7449590" y="268736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48" name="Oval 47">
            <a:extLst>
              <a:ext uri="{FF2B5EF4-FFF2-40B4-BE49-F238E27FC236}">
                <a16:creationId xmlns:a16="http://schemas.microsoft.com/office/drawing/2014/main" id="{814E5836-A0AE-4963-FC72-798899D71685}"/>
              </a:ext>
            </a:extLst>
          </p:cNvPr>
          <p:cNvSpPr/>
          <p:nvPr/>
        </p:nvSpPr>
        <p:spPr>
          <a:xfrm>
            <a:off x="7449590" y="3325331"/>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0" name="Oval 49">
            <a:extLst>
              <a:ext uri="{FF2B5EF4-FFF2-40B4-BE49-F238E27FC236}">
                <a16:creationId xmlns:a16="http://schemas.microsoft.com/office/drawing/2014/main" id="{9882800D-D592-5FCF-B02D-5EDF9FFF517C}"/>
              </a:ext>
            </a:extLst>
          </p:cNvPr>
          <p:cNvSpPr/>
          <p:nvPr/>
        </p:nvSpPr>
        <p:spPr>
          <a:xfrm>
            <a:off x="7449590" y="4054201"/>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2" name="Oval 51">
            <a:extLst>
              <a:ext uri="{FF2B5EF4-FFF2-40B4-BE49-F238E27FC236}">
                <a16:creationId xmlns:a16="http://schemas.microsoft.com/office/drawing/2014/main" id="{005240A5-86D0-1AE2-8299-75AC2DE07BB5}"/>
              </a:ext>
            </a:extLst>
          </p:cNvPr>
          <p:cNvSpPr/>
          <p:nvPr/>
        </p:nvSpPr>
        <p:spPr>
          <a:xfrm>
            <a:off x="7449590" y="4783071"/>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cxnSp>
        <p:nvCxnSpPr>
          <p:cNvPr id="53" name="Straight Arrow Connector 52">
            <a:extLst>
              <a:ext uri="{FF2B5EF4-FFF2-40B4-BE49-F238E27FC236}">
                <a16:creationId xmlns:a16="http://schemas.microsoft.com/office/drawing/2014/main" id="{21675F86-E906-9591-E570-62D44C36CB29}"/>
              </a:ext>
            </a:extLst>
          </p:cNvPr>
          <p:cNvCxnSpPr>
            <a:cxnSpLocks/>
          </p:cNvCxnSpPr>
          <p:nvPr/>
        </p:nvCxnSpPr>
        <p:spPr>
          <a:xfrm>
            <a:off x="6479630" y="3032477"/>
            <a:ext cx="1091021" cy="166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2930F98-AABA-BAA5-C4A4-769F820DEFA6}"/>
              </a:ext>
            </a:extLst>
          </p:cNvPr>
          <p:cNvCxnSpPr>
            <a:cxnSpLocks/>
            <a:stCxn id="43" idx="6"/>
          </p:cNvCxnSpPr>
          <p:nvPr/>
        </p:nvCxnSpPr>
        <p:spPr>
          <a:xfrm>
            <a:off x="6491191" y="4350929"/>
            <a:ext cx="860958" cy="4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15A9148-22BF-DA9F-4F63-723E3064D013}"/>
              </a:ext>
            </a:extLst>
          </p:cNvPr>
          <p:cNvCxnSpPr>
            <a:cxnSpLocks/>
            <a:stCxn id="41" idx="6"/>
          </p:cNvCxnSpPr>
          <p:nvPr/>
        </p:nvCxnSpPr>
        <p:spPr>
          <a:xfrm>
            <a:off x="6491191" y="3622059"/>
            <a:ext cx="958399" cy="110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CF258C-7A89-D9FB-EAB7-2B3CBFC58C00}"/>
              </a:ext>
            </a:extLst>
          </p:cNvPr>
          <p:cNvCxnSpPr>
            <a:cxnSpLocks/>
          </p:cNvCxnSpPr>
          <p:nvPr/>
        </p:nvCxnSpPr>
        <p:spPr>
          <a:xfrm flipV="1">
            <a:off x="6585073" y="4926401"/>
            <a:ext cx="744105" cy="1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EDA0C20-B68E-6F27-5929-D0FC2EEDE5D0}"/>
              </a:ext>
            </a:extLst>
          </p:cNvPr>
          <p:cNvCxnSpPr>
            <a:cxnSpLocks/>
          </p:cNvCxnSpPr>
          <p:nvPr/>
        </p:nvCxnSpPr>
        <p:spPr>
          <a:xfrm flipV="1">
            <a:off x="6564307" y="3077721"/>
            <a:ext cx="858753" cy="195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FEA53FC-C29C-4827-35F7-CEF03BD573D2}"/>
              </a:ext>
            </a:extLst>
          </p:cNvPr>
          <p:cNvCxnSpPr>
            <a:cxnSpLocks/>
          </p:cNvCxnSpPr>
          <p:nvPr/>
        </p:nvCxnSpPr>
        <p:spPr>
          <a:xfrm flipV="1">
            <a:off x="6537777" y="3106921"/>
            <a:ext cx="815933" cy="111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29DCFD1-12CD-FB61-8B72-7C0CA09EDED0}"/>
              </a:ext>
            </a:extLst>
          </p:cNvPr>
          <p:cNvCxnSpPr>
            <a:cxnSpLocks/>
            <a:endCxn id="46" idx="2"/>
          </p:cNvCxnSpPr>
          <p:nvPr/>
        </p:nvCxnSpPr>
        <p:spPr>
          <a:xfrm flipV="1">
            <a:off x="6517721" y="2965665"/>
            <a:ext cx="931869" cy="6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AB63B89-2F37-C6D0-2986-C0ECC8A52EC1}"/>
              </a:ext>
            </a:extLst>
          </p:cNvPr>
          <p:cNvCxnSpPr>
            <a:cxnSpLocks/>
          </p:cNvCxnSpPr>
          <p:nvPr/>
        </p:nvCxnSpPr>
        <p:spPr>
          <a:xfrm flipV="1">
            <a:off x="6479808" y="2858706"/>
            <a:ext cx="872341" cy="1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3E98117-FC96-6597-162A-20CEB4E3F009}"/>
              </a:ext>
            </a:extLst>
          </p:cNvPr>
          <p:cNvSpPr/>
          <p:nvPr/>
        </p:nvSpPr>
        <p:spPr>
          <a:xfrm>
            <a:off x="6490977" y="6370402"/>
            <a:ext cx="1343096" cy="369332"/>
          </a:xfrm>
          <a:prstGeom prst="rect">
            <a:avLst/>
          </a:prstGeom>
        </p:spPr>
        <p:txBody>
          <a:bodyPr wrap="square">
            <a:spAutoFit/>
          </a:bodyPr>
          <a:lstStyle/>
          <a:p>
            <a:r>
              <a:rPr lang="en-US" dirty="0"/>
              <a:t>w  (d x n</a:t>
            </a:r>
            <a:r>
              <a:rPr lang="en-US" baseline="-25000" dirty="0"/>
              <a:t>2</a:t>
            </a:r>
            <a:r>
              <a:rPr lang="en-US" dirty="0"/>
              <a:t>)</a:t>
            </a:r>
          </a:p>
        </p:txBody>
      </p:sp>
      <p:sp>
        <p:nvSpPr>
          <p:cNvPr id="69" name="Rectangle 68">
            <a:extLst>
              <a:ext uri="{FF2B5EF4-FFF2-40B4-BE49-F238E27FC236}">
                <a16:creationId xmlns:a16="http://schemas.microsoft.com/office/drawing/2014/main" id="{95C00159-0BE5-9354-D7B3-92236F0E44B9}"/>
              </a:ext>
            </a:extLst>
          </p:cNvPr>
          <p:cNvSpPr/>
          <p:nvPr/>
        </p:nvSpPr>
        <p:spPr>
          <a:xfrm>
            <a:off x="5662552" y="1750260"/>
            <a:ext cx="2106764" cy="369332"/>
          </a:xfrm>
          <a:prstGeom prst="rect">
            <a:avLst/>
          </a:prstGeom>
        </p:spPr>
        <p:txBody>
          <a:bodyPr wrap="square">
            <a:spAutoFit/>
          </a:bodyPr>
          <a:lstStyle/>
          <a:p>
            <a:r>
              <a:rPr lang="en-US" dirty="0"/>
              <a:t>Hidden layer (n</a:t>
            </a:r>
            <a:r>
              <a:rPr lang="en-US" baseline="-25000" dirty="0"/>
              <a:t>1</a:t>
            </a:r>
            <a:r>
              <a:rPr lang="en-US" dirty="0"/>
              <a:t>)</a:t>
            </a:r>
          </a:p>
        </p:txBody>
      </p:sp>
    </p:spTree>
    <p:extLst>
      <p:ext uri="{BB962C8B-B14F-4D97-AF65-F5344CB8AC3E}">
        <p14:creationId xmlns:p14="http://schemas.microsoft.com/office/powerpoint/2010/main" val="231283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6DD-4215-DD04-8462-1514C657B3AE}"/>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24654FDC-CB8E-D259-D156-21F3DB1978AD}"/>
              </a:ext>
            </a:extLst>
          </p:cNvPr>
          <p:cNvSpPr>
            <a:spLocks noGrp="1"/>
          </p:cNvSpPr>
          <p:nvPr>
            <p:ph idx="1"/>
          </p:nvPr>
        </p:nvSpPr>
        <p:spPr>
          <a:xfrm>
            <a:off x="838199" y="1825624"/>
            <a:ext cx="11088644" cy="5032375"/>
          </a:xfrm>
        </p:spPr>
        <p:txBody>
          <a:bodyPr>
            <a:normAutofit lnSpcReduction="10000"/>
          </a:bodyPr>
          <a:lstStyle/>
          <a:p>
            <a:r>
              <a:rPr lang="en-US" dirty="0" err="1"/>
              <a:t>ReLu</a:t>
            </a:r>
            <a:r>
              <a:rPr lang="en-US" dirty="0"/>
              <a:t>  (“Rectified linear unit”)   </a:t>
            </a:r>
          </a:p>
          <a:p>
            <a:pPr marL="0" indent="0">
              <a:buNone/>
            </a:pPr>
            <a:r>
              <a:rPr lang="en-US" dirty="0" err="1"/>
              <a:t>relu</a:t>
            </a:r>
            <a:r>
              <a:rPr lang="en-US" dirty="0"/>
              <a:t>(z)  =   z * (z &gt; 0) </a:t>
            </a:r>
          </a:p>
          <a:p>
            <a:pPr marL="0" indent="0">
              <a:buNone/>
            </a:pPr>
            <a:r>
              <a:rPr lang="en-US" dirty="0"/>
              <a:t>(Why?  derivative is easy to calculate; 0 or 1) </a:t>
            </a:r>
          </a:p>
          <a:p>
            <a:r>
              <a:rPr lang="en-US" dirty="0">
                <a:solidFill>
                  <a:schemeClr val="accent1"/>
                </a:solidFill>
              </a:rPr>
              <a:t>sigmoid function</a:t>
            </a:r>
          </a:p>
          <a:p>
            <a:pPr marL="0" indent="0">
              <a:buNone/>
            </a:pPr>
            <a:r>
              <a:rPr lang="en-US" dirty="0">
                <a:solidFill>
                  <a:schemeClr val="accent1"/>
                </a:solidFill>
              </a:rPr>
              <a:t>sigmoid(z) = (exp z) / (1+exp z) </a:t>
            </a:r>
          </a:p>
          <a:p>
            <a:r>
              <a:rPr lang="en-US" dirty="0">
                <a:solidFill>
                  <a:schemeClr val="accent1"/>
                </a:solidFill>
              </a:rPr>
              <a:t>hyperbolic tangent   </a:t>
            </a:r>
          </a:p>
          <a:p>
            <a:r>
              <a:rPr lang="en-US" dirty="0">
                <a:solidFill>
                  <a:schemeClr val="accent1"/>
                </a:solidFill>
              </a:rPr>
              <a:t>tanh(z) = (exp (z) – exp(-z) ) / (exp(z) + exp(-z)) </a:t>
            </a:r>
          </a:p>
          <a:p>
            <a:pPr marL="0" indent="0">
              <a:buNone/>
            </a:pPr>
            <a:r>
              <a:rPr lang="en-US" dirty="0"/>
              <a:t>(Why?  derivative is continuous; makes </a:t>
            </a:r>
            <a:r>
              <a:rPr lang="en-US" dirty="0" err="1"/>
              <a:t>mathy</a:t>
            </a:r>
            <a:r>
              <a:rPr lang="en-US" dirty="0"/>
              <a:t> people more comfortable.)</a:t>
            </a:r>
          </a:p>
          <a:p>
            <a:r>
              <a:rPr lang="en-US" dirty="0"/>
              <a:t>linear</a:t>
            </a:r>
          </a:p>
          <a:p>
            <a:pPr marL="0" indent="0">
              <a:buNone/>
            </a:pPr>
            <a:r>
              <a:rPr lang="en-US" dirty="0"/>
              <a:t>Lets you test that things are kind of sort of working by falling back to logistic regression.</a:t>
            </a:r>
          </a:p>
        </p:txBody>
      </p:sp>
      <p:cxnSp>
        <p:nvCxnSpPr>
          <p:cNvPr id="4" name="Straight Connector 3">
            <a:extLst>
              <a:ext uri="{FF2B5EF4-FFF2-40B4-BE49-F238E27FC236}">
                <a16:creationId xmlns:a16="http://schemas.microsoft.com/office/drawing/2014/main" id="{3A13E2DF-202E-8590-2BB1-0BCD82245754}"/>
              </a:ext>
            </a:extLst>
          </p:cNvPr>
          <p:cNvCxnSpPr>
            <a:cxnSpLocks/>
          </p:cNvCxnSpPr>
          <p:nvPr/>
        </p:nvCxnSpPr>
        <p:spPr>
          <a:xfrm flipV="1">
            <a:off x="5494512" y="2795066"/>
            <a:ext cx="6432331" cy="73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946CC13-D6E1-7B0B-2AFE-5B3FF499E826}"/>
              </a:ext>
            </a:extLst>
          </p:cNvPr>
          <p:cNvCxnSpPr>
            <a:cxnSpLocks/>
          </p:cNvCxnSpPr>
          <p:nvPr/>
        </p:nvCxnSpPr>
        <p:spPr>
          <a:xfrm flipV="1">
            <a:off x="8424874" y="1304677"/>
            <a:ext cx="2165132" cy="1524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C0906A0-91AE-0812-DB5C-D66113DDF2D5}"/>
              </a:ext>
            </a:extLst>
          </p:cNvPr>
          <p:cNvCxnSpPr>
            <a:cxnSpLocks/>
          </p:cNvCxnSpPr>
          <p:nvPr/>
        </p:nvCxnSpPr>
        <p:spPr>
          <a:xfrm>
            <a:off x="6295729" y="2827877"/>
            <a:ext cx="212914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53412E-C4A2-15F2-4041-891CA64367C5}"/>
              </a:ext>
            </a:extLst>
          </p:cNvPr>
          <p:cNvCxnSpPr>
            <a:cxnSpLocks/>
          </p:cNvCxnSpPr>
          <p:nvPr/>
        </p:nvCxnSpPr>
        <p:spPr>
          <a:xfrm flipV="1">
            <a:off x="8424874" y="-79513"/>
            <a:ext cx="0" cy="287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364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ADAF-BF3F-34D7-BCD1-AD9F958248B1}"/>
              </a:ext>
            </a:extLst>
          </p:cNvPr>
          <p:cNvSpPr>
            <a:spLocks noGrp="1"/>
          </p:cNvSpPr>
          <p:nvPr>
            <p:ph type="title"/>
          </p:nvPr>
        </p:nvSpPr>
        <p:spPr/>
        <p:txBody>
          <a:bodyPr/>
          <a:lstStyle/>
          <a:p>
            <a:r>
              <a:rPr lang="en-US" dirty="0"/>
              <a:t>Linear decision boundaries are limiting.  </a:t>
            </a:r>
            <a:br>
              <a:rPr lang="en-US" dirty="0"/>
            </a:br>
            <a:r>
              <a:rPr lang="en-US" dirty="0"/>
              <a:t>Layering won’t help.</a:t>
            </a:r>
          </a:p>
        </p:txBody>
      </p:sp>
      <p:sp>
        <p:nvSpPr>
          <p:cNvPr id="3" name="Content Placeholder 2">
            <a:extLst>
              <a:ext uri="{FF2B5EF4-FFF2-40B4-BE49-F238E27FC236}">
                <a16:creationId xmlns:a16="http://schemas.microsoft.com/office/drawing/2014/main" id="{A27CB7B3-B2E9-7EB5-EF79-4BD26BB2D254}"/>
              </a:ext>
            </a:extLst>
          </p:cNvPr>
          <p:cNvSpPr>
            <a:spLocks noGrp="1"/>
          </p:cNvSpPr>
          <p:nvPr>
            <p:ph idx="1"/>
          </p:nvPr>
        </p:nvSpPr>
        <p:spPr>
          <a:xfrm>
            <a:off x="741405" y="6175204"/>
            <a:ext cx="7502417" cy="682796"/>
          </a:xfrm>
        </p:spPr>
        <p:txBody>
          <a:bodyPr/>
          <a:lstStyle/>
          <a:p>
            <a:pPr marL="0" indent="0">
              <a:buNone/>
            </a:pPr>
            <a:r>
              <a:rPr lang="en-US" dirty="0"/>
              <a:t>Multiple layers like this is not going to work.</a:t>
            </a:r>
          </a:p>
        </p:txBody>
      </p:sp>
      <p:pic>
        <p:nvPicPr>
          <p:cNvPr id="4" name="Content Placeholder 4">
            <a:extLst>
              <a:ext uri="{FF2B5EF4-FFF2-40B4-BE49-F238E27FC236}">
                <a16:creationId xmlns:a16="http://schemas.microsoft.com/office/drawing/2014/main" id="{636A0FA2-F678-2510-012B-1B234BCD077A}"/>
              </a:ext>
            </a:extLst>
          </p:cNvPr>
          <p:cNvPicPr>
            <a:picLocks noChangeAspect="1"/>
          </p:cNvPicPr>
          <p:nvPr/>
        </p:nvPicPr>
        <p:blipFill rotWithShape="1">
          <a:blip r:embed="rId2"/>
          <a:srcRect l="-1" t="2556" r="1034" b="-4413"/>
          <a:stretch/>
        </p:blipFill>
        <p:spPr>
          <a:xfrm>
            <a:off x="387127" y="1825625"/>
            <a:ext cx="5239512" cy="4206240"/>
          </a:xfrm>
          <a:prstGeom prst="rect">
            <a:avLst/>
          </a:prstGeom>
        </p:spPr>
      </p:pic>
    </p:spTree>
    <p:extLst>
      <p:ext uri="{BB962C8B-B14F-4D97-AF65-F5344CB8AC3E}">
        <p14:creationId xmlns:p14="http://schemas.microsoft.com/office/powerpoint/2010/main" val="372792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8755-FC65-4570-3A11-8DB9E855A097}"/>
              </a:ext>
            </a:extLst>
          </p:cNvPr>
          <p:cNvSpPr>
            <a:spLocks noGrp="1"/>
          </p:cNvSpPr>
          <p:nvPr>
            <p:ph type="title"/>
          </p:nvPr>
        </p:nvSpPr>
        <p:spPr/>
        <p:txBody>
          <a:bodyPr/>
          <a:lstStyle/>
          <a:p>
            <a:r>
              <a:rPr lang="en-US" dirty="0"/>
              <a:t>One attack is to augment feature space with nonlinear terms.</a:t>
            </a:r>
          </a:p>
        </p:txBody>
      </p:sp>
      <p:sp>
        <p:nvSpPr>
          <p:cNvPr id="3" name="Content Placeholder 2">
            <a:extLst>
              <a:ext uri="{FF2B5EF4-FFF2-40B4-BE49-F238E27FC236}">
                <a16:creationId xmlns:a16="http://schemas.microsoft.com/office/drawing/2014/main" id="{A629FDA4-74F0-A4CD-EB4C-1A45E17AC353}"/>
              </a:ext>
            </a:extLst>
          </p:cNvPr>
          <p:cNvSpPr>
            <a:spLocks noGrp="1"/>
          </p:cNvSpPr>
          <p:nvPr>
            <p:ph idx="1"/>
          </p:nvPr>
        </p:nvSpPr>
        <p:spPr/>
        <p:txBody>
          <a:bodyPr/>
          <a:lstStyle/>
          <a:p>
            <a:r>
              <a:rPr lang="en-US" dirty="0"/>
              <a:t>X = { 1 , x,  x</a:t>
            </a:r>
            <a:r>
              <a:rPr lang="en-US" baseline="30000" dirty="0"/>
              <a:t>2</a:t>
            </a:r>
            <a:r>
              <a:rPr lang="en-US" dirty="0"/>
              <a:t>,   x</a:t>
            </a:r>
            <a:r>
              <a:rPr lang="en-US" baseline="30000" dirty="0"/>
              <a:t>3</a:t>
            </a:r>
            <a:r>
              <a:rPr lang="en-US" dirty="0"/>
              <a:t>,   x</a:t>
            </a:r>
            <a:r>
              <a:rPr lang="en-US" baseline="30000" dirty="0"/>
              <a:t>4</a:t>
            </a:r>
            <a:r>
              <a:rPr lang="en-US" dirty="0"/>
              <a:t>,   x</a:t>
            </a:r>
            <a:r>
              <a:rPr lang="en-US" baseline="30000" dirty="0"/>
              <a:t>5</a:t>
            </a:r>
            <a:r>
              <a:rPr lang="en-US" dirty="0"/>
              <a:t>  }    (polynomials)</a:t>
            </a:r>
          </a:p>
          <a:p>
            <a:endParaRPr lang="en-US" dirty="0"/>
          </a:p>
          <a:p>
            <a:r>
              <a:rPr lang="en-US" dirty="0"/>
              <a:t>X = {  1, x,  y,  </a:t>
            </a:r>
            <a:r>
              <a:rPr lang="en-US" dirty="0" err="1"/>
              <a:t>xy</a:t>
            </a:r>
            <a:r>
              <a:rPr lang="en-US" dirty="0"/>
              <a:t>,  x</a:t>
            </a:r>
            <a:r>
              <a:rPr lang="en-US" baseline="30000" dirty="0"/>
              <a:t>2</a:t>
            </a:r>
            <a:r>
              <a:rPr lang="en-US" dirty="0"/>
              <a:t>,  y</a:t>
            </a:r>
            <a:r>
              <a:rPr lang="en-US" baseline="30000" dirty="0"/>
              <a:t>2</a:t>
            </a:r>
            <a:r>
              <a:rPr lang="en-US" dirty="0"/>
              <a:t> }     (interaction terms) </a:t>
            </a:r>
          </a:p>
          <a:p>
            <a:endParaRPr lang="en-US" dirty="0"/>
          </a:p>
          <a:p>
            <a:r>
              <a:rPr lang="en-US" dirty="0"/>
              <a:t>X = {  1,x ,   sqrt(1 – x</a:t>
            </a:r>
            <a:r>
              <a:rPr lang="en-US" baseline="30000" dirty="0"/>
              <a:t>2</a:t>
            </a:r>
            <a:r>
              <a:rPr lang="en-US" dirty="0"/>
              <a:t>) }     (coordinate transformations) </a:t>
            </a:r>
          </a:p>
          <a:p>
            <a:endParaRPr lang="en-US" dirty="0"/>
          </a:p>
          <a:p>
            <a:r>
              <a:rPr lang="en-US" dirty="0"/>
              <a:t>X = {  tanh(x/y),  sqrt(x</a:t>
            </a:r>
            <a:r>
              <a:rPr lang="en-US" baseline="30000" dirty="0"/>
              <a:t>2</a:t>
            </a:r>
            <a:r>
              <a:rPr lang="en-US" dirty="0"/>
              <a:t>+y</a:t>
            </a:r>
            <a:r>
              <a:rPr lang="en-US" baseline="30000" dirty="0"/>
              <a:t>2</a:t>
            </a:r>
            <a:r>
              <a:rPr lang="en-US" dirty="0"/>
              <a:t>) }     (coordinate transformations) </a:t>
            </a:r>
          </a:p>
          <a:p>
            <a:endParaRPr lang="en-US" dirty="0"/>
          </a:p>
          <a:p>
            <a:endParaRPr lang="en-US" dirty="0"/>
          </a:p>
        </p:txBody>
      </p:sp>
    </p:spTree>
    <p:extLst>
      <p:ext uri="{BB962C8B-B14F-4D97-AF65-F5344CB8AC3E}">
        <p14:creationId xmlns:p14="http://schemas.microsoft.com/office/powerpoint/2010/main" val="214262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Another attack is to add nonlinearity + layers</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p</a:t>
            </a:r>
            <a:endParaRPr lang="en-US" baseline="-25000" dirty="0">
              <a:solidFill>
                <a:schemeClr val="tx1"/>
              </a:solidFill>
            </a:endParaRPr>
          </a:p>
        </p:txBody>
      </p:sp>
      <p:sp>
        <p:nvSpPr>
          <p:cNvPr id="10" name="Oval 9">
            <a:extLst>
              <a:ext uri="{FF2B5EF4-FFF2-40B4-BE49-F238E27FC236}">
                <a16:creationId xmlns:a16="http://schemas.microsoft.com/office/drawing/2014/main" id="{82FE6376-BD0B-CF7A-1C0D-2626DC6A27C9}"/>
              </a:ext>
            </a:extLst>
          </p:cNvPr>
          <p:cNvSpPr/>
          <p:nvPr/>
        </p:nvSpPr>
        <p:spPr>
          <a:xfrm>
            <a:off x="390777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latin typeface="Times" pitchFamily="2" charset="0"/>
              </a:rPr>
              <a:t>Σ</a:t>
            </a:r>
            <a:endParaRPr lang="en-US" sz="3600" baseline="-25000" dirty="0">
              <a:solidFill>
                <a:schemeClr val="tx1"/>
              </a:solidFill>
              <a:latin typeface="Times" pitchFamily="2" charset="0"/>
            </a:endParaRPr>
          </a:p>
        </p:txBody>
      </p:sp>
      <p:sp>
        <p:nvSpPr>
          <p:cNvPr id="11" name="Oval 10">
            <a:extLst>
              <a:ext uri="{FF2B5EF4-FFF2-40B4-BE49-F238E27FC236}">
                <a16:creationId xmlns:a16="http://schemas.microsoft.com/office/drawing/2014/main" id="{171DF7D4-4683-D19A-29AC-007F40557BBC}"/>
              </a:ext>
            </a:extLst>
          </p:cNvPr>
          <p:cNvSpPr/>
          <p:nvPr/>
        </p:nvSpPr>
        <p:spPr>
          <a:xfrm>
            <a:off x="4795674"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pitchFamily="2" charset="0"/>
              </a:rPr>
              <a:t>f</a:t>
            </a:r>
            <a:endParaRPr lang="en-US" sz="3600" baseline="-25000" dirty="0">
              <a:solidFill>
                <a:schemeClr val="tx1"/>
              </a:solidFill>
              <a:latin typeface="Times" pitchFamily="2" charset="0"/>
            </a:endParaRPr>
          </a:p>
        </p:txBody>
      </p:sp>
      <p:cxnSp>
        <p:nvCxnSpPr>
          <p:cNvPr id="13" name="Straight Arrow Connector 12">
            <a:extLst>
              <a:ext uri="{FF2B5EF4-FFF2-40B4-BE49-F238E27FC236}">
                <a16:creationId xmlns:a16="http://schemas.microsoft.com/office/drawing/2014/main" id="{71691D2D-2622-DDCF-1C2E-766783638FFC}"/>
              </a:ext>
            </a:extLst>
          </p:cNvPr>
          <p:cNvCxnSpPr>
            <a:stCxn id="5" idx="6"/>
            <a:endCxn id="10" idx="1"/>
          </p:cNvCxnSpPr>
          <p:nvPr/>
        </p:nvCxnSpPr>
        <p:spPr>
          <a:xfrm>
            <a:off x="2801223" y="2574668"/>
            <a:ext cx="1204078" cy="1486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a:off x="2801223" y="3236278"/>
            <a:ext cx="1078648" cy="896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a:endCxn id="10" idx="2"/>
          </p:cNvCxnSpPr>
          <p:nvPr/>
        </p:nvCxnSpPr>
        <p:spPr>
          <a:xfrm>
            <a:off x="2811163" y="4006902"/>
            <a:ext cx="1096616" cy="25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4364711"/>
            <a:ext cx="1092602" cy="371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a:endCxn id="10" idx="3"/>
          </p:cNvCxnSpPr>
          <p:nvPr/>
        </p:nvCxnSpPr>
        <p:spPr>
          <a:xfrm flipV="1">
            <a:off x="2829131" y="4454480"/>
            <a:ext cx="1176170" cy="1529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5008B03A-1BED-CD3C-5E36-2C30C43D2731}"/>
                  </a:ext>
                </a:extLst>
              </p:cNvPr>
              <p:cNvSpPr/>
              <p:nvPr/>
            </p:nvSpPr>
            <p:spPr>
              <a:xfrm>
                <a:off x="593833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rPr>
                          </m:ctrlPr>
                        </m:accPr>
                        <m:e>
                          <m:r>
                            <a:rPr lang="en-US" sz="3600" i="1">
                              <a:solidFill>
                                <a:schemeClr val="tx1"/>
                              </a:solidFill>
                              <a:latin typeface="Cambria Math" panose="02040503050406030204" pitchFamily="18" charset="0"/>
                            </a:rPr>
                            <m:t>𝑦</m:t>
                          </m:r>
                        </m:e>
                      </m:acc>
                    </m:oMath>
                  </m:oMathPara>
                </a14:m>
                <a:endParaRPr lang="en-US" sz="3600" baseline="-25000" dirty="0">
                  <a:solidFill>
                    <a:schemeClr val="tx1"/>
                  </a:solidFill>
                  <a:latin typeface="Times" pitchFamily="2" charset="0"/>
                </a:endParaRPr>
              </a:p>
            </p:txBody>
          </p:sp>
        </mc:Choice>
        <mc:Fallback>
          <p:sp>
            <p:nvSpPr>
              <p:cNvPr id="22" name="Oval 21">
                <a:extLst>
                  <a:ext uri="{FF2B5EF4-FFF2-40B4-BE49-F238E27FC236}">
                    <a16:creationId xmlns:a16="http://schemas.microsoft.com/office/drawing/2014/main" id="{5008B03A-1BED-CD3C-5E36-2C30C43D2731}"/>
                  </a:ext>
                </a:extLst>
              </p:cNvPr>
              <p:cNvSpPr>
                <a:spLocks noRot="1" noChangeAspect="1" noMove="1" noResize="1" noEditPoints="1" noAdjustHandles="1" noChangeArrowheads="1" noChangeShapeType="1" noTextEdit="1"/>
              </p:cNvSpPr>
              <p:nvPr/>
            </p:nvSpPr>
            <p:spPr>
              <a:xfrm>
                <a:off x="5938339" y="3979399"/>
                <a:ext cx="665922" cy="556592"/>
              </a:xfrm>
              <a:prstGeom prst="ellipse">
                <a:avLst/>
              </a:prstGeom>
              <a:blipFill>
                <a:blip r:embed="rId2"/>
                <a:stretch>
                  <a:fillRect t="-15217" b="-26087"/>
                </a:stretch>
              </a:blipFill>
              <a:ln>
                <a:solidFill>
                  <a:schemeClr val="tx1"/>
                </a:solidFill>
              </a:ln>
            </p:spPr>
            <p:txBody>
              <a:bodyPr/>
              <a:lstStyle/>
              <a:p>
                <a:r>
                  <a:rPr lang="en-US">
                    <a:noFill/>
                  </a:rPr>
                  <a:t> </a:t>
                </a:r>
              </a:p>
            </p:txBody>
          </p:sp>
        </mc:Fallback>
      </mc:AlternateContent>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cxnSp>
        <p:nvCxnSpPr>
          <p:cNvPr id="35" name="Straight Arrow Connector 34">
            <a:extLst>
              <a:ext uri="{FF2B5EF4-FFF2-40B4-BE49-F238E27FC236}">
                <a16:creationId xmlns:a16="http://schemas.microsoft.com/office/drawing/2014/main" id="{1BE1BCC4-7C6A-1272-5190-2ABDDDF1F01E}"/>
              </a:ext>
            </a:extLst>
          </p:cNvPr>
          <p:cNvCxnSpPr>
            <a:cxnSpLocks/>
            <a:endCxn id="11" idx="2"/>
          </p:cNvCxnSpPr>
          <p:nvPr/>
        </p:nvCxnSpPr>
        <p:spPr>
          <a:xfrm>
            <a:off x="4526596" y="4257695"/>
            <a:ext cx="26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4448B1B-4D96-8375-AA9A-F58957B68B56}"/>
              </a:ext>
            </a:extLst>
          </p:cNvPr>
          <p:cNvCxnSpPr>
            <a:cxnSpLocks/>
          </p:cNvCxnSpPr>
          <p:nvPr/>
        </p:nvCxnSpPr>
        <p:spPr>
          <a:xfrm>
            <a:off x="5461596" y="4231714"/>
            <a:ext cx="26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14236C1-8D0E-E973-D8D1-5B001216FA98}"/>
              </a:ext>
            </a:extLst>
          </p:cNvPr>
          <p:cNvSpPr/>
          <p:nvPr/>
        </p:nvSpPr>
        <p:spPr>
          <a:xfrm>
            <a:off x="2912225" y="3122099"/>
            <a:ext cx="428322" cy="369332"/>
          </a:xfrm>
          <a:prstGeom prst="rect">
            <a:avLst/>
          </a:prstGeom>
        </p:spPr>
        <p:txBody>
          <a:bodyPr wrap="none">
            <a:spAutoFit/>
          </a:bodyPr>
          <a:lstStyle/>
          <a:p>
            <a:r>
              <a:rPr lang="en-US" dirty="0"/>
              <a:t>w</a:t>
            </a:r>
            <a:r>
              <a:rPr lang="en-US" baseline="-25000" dirty="0"/>
              <a:t>1</a:t>
            </a:r>
          </a:p>
        </p:txBody>
      </p:sp>
      <p:sp>
        <p:nvSpPr>
          <p:cNvPr id="41" name="Rectangle 40">
            <a:extLst>
              <a:ext uri="{FF2B5EF4-FFF2-40B4-BE49-F238E27FC236}">
                <a16:creationId xmlns:a16="http://schemas.microsoft.com/office/drawing/2014/main" id="{B2581B9F-82C7-7A34-4244-A6FC286A1577}"/>
              </a:ext>
            </a:extLst>
          </p:cNvPr>
          <p:cNvSpPr/>
          <p:nvPr/>
        </p:nvSpPr>
        <p:spPr>
          <a:xfrm>
            <a:off x="3145310" y="2743622"/>
            <a:ext cx="428322" cy="369332"/>
          </a:xfrm>
          <a:prstGeom prst="rect">
            <a:avLst/>
          </a:prstGeom>
        </p:spPr>
        <p:txBody>
          <a:bodyPr wrap="none">
            <a:spAutoFit/>
          </a:bodyPr>
          <a:lstStyle/>
          <a:p>
            <a:r>
              <a:rPr lang="en-US" dirty="0"/>
              <a:t>w</a:t>
            </a:r>
            <a:r>
              <a:rPr lang="en-US" baseline="-25000" dirty="0"/>
              <a:t>0</a:t>
            </a:r>
          </a:p>
        </p:txBody>
      </p:sp>
      <p:sp>
        <p:nvSpPr>
          <p:cNvPr id="42" name="Rectangle 41">
            <a:extLst>
              <a:ext uri="{FF2B5EF4-FFF2-40B4-BE49-F238E27FC236}">
                <a16:creationId xmlns:a16="http://schemas.microsoft.com/office/drawing/2014/main" id="{0DF8A7E0-1EEC-53D4-78B7-A4951BEFE61E}"/>
              </a:ext>
            </a:extLst>
          </p:cNvPr>
          <p:cNvSpPr/>
          <p:nvPr/>
        </p:nvSpPr>
        <p:spPr>
          <a:xfrm>
            <a:off x="2955759" y="3704707"/>
            <a:ext cx="428322" cy="369332"/>
          </a:xfrm>
          <a:prstGeom prst="rect">
            <a:avLst/>
          </a:prstGeom>
        </p:spPr>
        <p:txBody>
          <a:bodyPr wrap="none">
            <a:spAutoFit/>
          </a:bodyPr>
          <a:lstStyle/>
          <a:p>
            <a:r>
              <a:rPr lang="en-US" dirty="0"/>
              <a:t>w</a:t>
            </a:r>
            <a:r>
              <a:rPr lang="en-US" baseline="-25000" dirty="0"/>
              <a:t>2</a:t>
            </a:r>
          </a:p>
        </p:txBody>
      </p:sp>
      <p:sp>
        <p:nvSpPr>
          <p:cNvPr id="43" name="Rectangle 42">
            <a:extLst>
              <a:ext uri="{FF2B5EF4-FFF2-40B4-BE49-F238E27FC236}">
                <a16:creationId xmlns:a16="http://schemas.microsoft.com/office/drawing/2014/main" id="{10E24C98-C56E-B658-FB7E-8050FF22DAC2}"/>
              </a:ext>
            </a:extLst>
          </p:cNvPr>
          <p:cNvSpPr/>
          <p:nvPr/>
        </p:nvSpPr>
        <p:spPr>
          <a:xfrm>
            <a:off x="2920023" y="4274428"/>
            <a:ext cx="428322" cy="369332"/>
          </a:xfrm>
          <a:prstGeom prst="rect">
            <a:avLst/>
          </a:prstGeom>
        </p:spPr>
        <p:txBody>
          <a:bodyPr wrap="none">
            <a:spAutoFit/>
          </a:bodyPr>
          <a:lstStyle/>
          <a:p>
            <a:r>
              <a:rPr lang="en-US" dirty="0"/>
              <a:t>w</a:t>
            </a:r>
            <a:r>
              <a:rPr lang="en-US" baseline="-25000" dirty="0"/>
              <a:t>3</a:t>
            </a:r>
          </a:p>
        </p:txBody>
      </p:sp>
      <p:sp>
        <p:nvSpPr>
          <p:cNvPr id="44" name="Rectangle 43">
            <a:extLst>
              <a:ext uri="{FF2B5EF4-FFF2-40B4-BE49-F238E27FC236}">
                <a16:creationId xmlns:a16="http://schemas.microsoft.com/office/drawing/2014/main" id="{9EFCC5FE-E821-9B82-691B-421DE2BAF77F}"/>
              </a:ext>
            </a:extLst>
          </p:cNvPr>
          <p:cNvSpPr/>
          <p:nvPr/>
        </p:nvSpPr>
        <p:spPr>
          <a:xfrm>
            <a:off x="2906562" y="5137029"/>
            <a:ext cx="428322" cy="369332"/>
          </a:xfrm>
          <a:prstGeom prst="rect">
            <a:avLst/>
          </a:prstGeom>
        </p:spPr>
        <p:txBody>
          <a:bodyPr wrap="none">
            <a:spAutoFit/>
          </a:bodyPr>
          <a:lstStyle/>
          <a:p>
            <a:r>
              <a:rPr lang="en-US" dirty="0"/>
              <a:t>w</a:t>
            </a:r>
            <a:r>
              <a:rPr lang="en-US" baseline="-25000" dirty="0"/>
              <a:t>p</a:t>
            </a:r>
          </a:p>
        </p:txBody>
      </p:sp>
      <mc:AlternateContent xmlns:mc="http://schemas.openxmlformats.org/markup-compatibility/2006">
        <mc:Choice xmlns:a14="http://schemas.microsoft.com/office/drawing/2010/main" Requires="a14">
          <p:sp>
            <p:nvSpPr>
              <p:cNvPr id="50" name="Content Placeholder 2">
                <a:extLst>
                  <a:ext uri="{FF2B5EF4-FFF2-40B4-BE49-F238E27FC236}">
                    <a16:creationId xmlns:a16="http://schemas.microsoft.com/office/drawing/2014/main" id="{7C1BBAD3-859F-0502-4EB9-B4ED9E504DE7}"/>
                  </a:ext>
                </a:extLst>
              </p:cNvPr>
              <p:cNvSpPr txBox="1">
                <a:spLocks/>
              </p:cNvSpPr>
              <p:nvPr/>
            </p:nvSpPr>
            <p:spPr>
              <a:xfrm>
                <a:off x="7016352" y="2034054"/>
                <a:ext cx="525780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z = </a:t>
                </a:r>
                <a:r>
                  <a:rPr lang="en-US" dirty="0" err="1"/>
                  <a:t>w</a:t>
                </a:r>
                <a:r>
                  <a:rPr lang="en-US" baseline="30000" dirty="0" err="1"/>
                  <a:t>T</a:t>
                </a:r>
                <a:r>
                  <a:rPr lang="en-US" dirty="0"/>
                  <a:t> X      (implied sum over p)</a:t>
                </a:r>
              </a:p>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f(z)        (activation function)</a:t>
                </a:r>
              </a:p>
              <a:p>
                <a:pPr marL="0" indent="0">
                  <a:buNone/>
                </a:pPr>
                <a:endParaRPr lang="en-US" dirty="0"/>
              </a:p>
              <a:p>
                <a:pPr marL="0" indent="0">
                  <a:buNone/>
                </a:pPr>
                <a:r>
                  <a:rPr lang="en-US" dirty="0"/>
                  <a:t>L = </a:t>
                </a:r>
                <a:r>
                  <a:rPr lang="en-US" dirty="0" err="1">
                    <a:latin typeface="Times" pitchFamily="2" charset="0"/>
                  </a:rPr>
                  <a:t>Σ</a:t>
                </a:r>
                <a:r>
                  <a:rPr lang="en-US" baseline="-25000" dirty="0">
                    <a:latin typeface="Times" pitchFamily="2" charset="0"/>
                  </a:rPr>
                  <a:t>  </a:t>
                </a:r>
                <a:r>
                  <a:rPr lang="en-US" dirty="0"/>
                  <a:t>(</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 y)</a:t>
                </a:r>
                <a:r>
                  <a:rPr lang="en-US" baseline="30000" dirty="0"/>
                  <a:t>2  </a:t>
                </a:r>
                <a:r>
                  <a:rPr lang="en-US" dirty="0"/>
                  <a:t>(implied sum over n)</a:t>
                </a:r>
              </a:p>
              <a:p>
                <a:endParaRPr lang="en-US" baseline="30000" dirty="0"/>
              </a:p>
              <a:p>
                <a:pPr marL="0" indent="0">
                  <a:buNone/>
                </a:pPr>
                <a:endParaRPr lang="en-US" baseline="30000" dirty="0"/>
              </a:p>
              <a:p>
                <a:pPr marL="0" indent="0">
                  <a:buNone/>
                </a:pPr>
                <a:r>
                  <a:rPr lang="en-US" dirty="0"/>
                  <a:t>w = argmax </a:t>
                </a:r>
                <a:r>
                  <a:rPr lang="en-US" baseline="-25000" dirty="0"/>
                  <a:t>w</a:t>
                </a:r>
                <a:r>
                  <a:rPr lang="en-US" dirty="0"/>
                  <a:t>  L( X, Y)  </a:t>
                </a:r>
              </a:p>
            </p:txBody>
          </p:sp>
        </mc:Choice>
        <mc:Fallback>
          <p:sp>
            <p:nvSpPr>
              <p:cNvPr id="50" name="Content Placeholder 2">
                <a:extLst>
                  <a:ext uri="{FF2B5EF4-FFF2-40B4-BE49-F238E27FC236}">
                    <a16:creationId xmlns:a16="http://schemas.microsoft.com/office/drawing/2014/main" id="{7C1BBAD3-859F-0502-4EB9-B4ED9E504DE7}"/>
                  </a:ext>
                </a:extLst>
              </p:cNvPr>
              <p:cNvSpPr txBox="1">
                <a:spLocks noRot="1" noChangeAspect="1" noMove="1" noResize="1" noEditPoints="1" noAdjustHandles="1" noChangeArrowheads="1" noChangeShapeType="1" noTextEdit="1"/>
              </p:cNvSpPr>
              <p:nvPr/>
            </p:nvSpPr>
            <p:spPr>
              <a:xfrm>
                <a:off x="7016352" y="2034054"/>
                <a:ext cx="5257801" cy="5032375"/>
              </a:xfrm>
              <a:prstGeom prst="rect">
                <a:avLst/>
              </a:prstGeom>
              <a:blipFill>
                <a:blip r:embed="rId3"/>
                <a:stretch>
                  <a:fillRect l="-2410" t="-2015"/>
                </a:stretch>
              </a:blipFill>
            </p:spPr>
            <p:txBody>
              <a:bodyPr/>
              <a:lstStyle/>
              <a:p>
                <a:r>
                  <a:rPr lang="en-US">
                    <a:noFill/>
                  </a:rPr>
                  <a:t> </a:t>
                </a:r>
              </a:p>
            </p:txBody>
          </p:sp>
        </mc:Fallback>
      </mc:AlternateContent>
    </p:spTree>
    <p:extLst>
      <p:ext uri="{BB962C8B-B14F-4D97-AF65-F5344CB8AC3E}">
        <p14:creationId xmlns:p14="http://schemas.microsoft.com/office/powerpoint/2010/main" val="402763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Clever linear model+ algorithm published by Rosenblatt 1958</a:t>
            </a:r>
          </a:p>
          <a:p>
            <a:r>
              <a:rPr lang="en-US" dirty="0"/>
              <a:t>For linearly separable problems</a:t>
            </a:r>
          </a:p>
        </p:txBody>
      </p:sp>
    </p:spTree>
    <p:extLst>
      <p:ext uri="{BB962C8B-B14F-4D97-AF65-F5344CB8AC3E}">
        <p14:creationId xmlns:p14="http://schemas.microsoft.com/office/powerpoint/2010/main" val="189784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Clever linear model+ algorithm published by Rosenblatt 1958</a:t>
            </a:r>
          </a:p>
          <a:p>
            <a:r>
              <a:rPr lang="en-US" dirty="0"/>
              <a:t>Electrical engineering perspective; not math; this was imagined as a machine with variable resistors for weights</a:t>
            </a:r>
          </a:p>
          <a:p>
            <a:r>
              <a:rPr lang="en-US" dirty="0"/>
              <a:t>The update procedure effects gradient descent</a:t>
            </a:r>
          </a:p>
        </p:txBody>
      </p:sp>
    </p:spTree>
    <p:extLst>
      <p:ext uri="{BB962C8B-B14F-4D97-AF65-F5344CB8AC3E}">
        <p14:creationId xmlns:p14="http://schemas.microsoft.com/office/powerpoint/2010/main" val="110727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Another attack is to add on complexity</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p</a:t>
            </a:r>
            <a:endParaRPr lang="en-US" baseline="-25000" dirty="0">
              <a:solidFill>
                <a:schemeClr val="tx1"/>
              </a:solidFill>
            </a:endParaRPr>
          </a:p>
        </p:txBody>
      </p:sp>
      <p:sp>
        <p:nvSpPr>
          <p:cNvPr id="10" name="Oval 9">
            <a:extLst>
              <a:ext uri="{FF2B5EF4-FFF2-40B4-BE49-F238E27FC236}">
                <a16:creationId xmlns:a16="http://schemas.microsoft.com/office/drawing/2014/main" id="{82FE6376-BD0B-CF7A-1C0D-2626DC6A27C9}"/>
              </a:ext>
            </a:extLst>
          </p:cNvPr>
          <p:cNvSpPr/>
          <p:nvPr/>
        </p:nvSpPr>
        <p:spPr>
          <a:xfrm>
            <a:off x="390777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latin typeface="Times" pitchFamily="2" charset="0"/>
              </a:rPr>
              <a:t>Σ</a:t>
            </a:r>
            <a:endParaRPr lang="en-US" sz="3600" baseline="-25000" dirty="0">
              <a:solidFill>
                <a:schemeClr val="tx1"/>
              </a:solidFill>
              <a:latin typeface="Times" pitchFamily="2" charset="0"/>
            </a:endParaRPr>
          </a:p>
        </p:txBody>
      </p:sp>
      <p:sp>
        <p:nvSpPr>
          <p:cNvPr id="11" name="Oval 10">
            <a:extLst>
              <a:ext uri="{FF2B5EF4-FFF2-40B4-BE49-F238E27FC236}">
                <a16:creationId xmlns:a16="http://schemas.microsoft.com/office/drawing/2014/main" id="{171DF7D4-4683-D19A-29AC-007F40557BBC}"/>
              </a:ext>
            </a:extLst>
          </p:cNvPr>
          <p:cNvSpPr/>
          <p:nvPr/>
        </p:nvSpPr>
        <p:spPr>
          <a:xfrm>
            <a:off x="4795674"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tx1"/>
              </a:solidFill>
              <a:latin typeface="Times" pitchFamily="2" charset="0"/>
            </a:endParaRPr>
          </a:p>
        </p:txBody>
      </p:sp>
      <p:cxnSp>
        <p:nvCxnSpPr>
          <p:cNvPr id="13" name="Straight Arrow Connector 12">
            <a:extLst>
              <a:ext uri="{FF2B5EF4-FFF2-40B4-BE49-F238E27FC236}">
                <a16:creationId xmlns:a16="http://schemas.microsoft.com/office/drawing/2014/main" id="{71691D2D-2622-DDCF-1C2E-766783638FFC}"/>
              </a:ext>
            </a:extLst>
          </p:cNvPr>
          <p:cNvCxnSpPr>
            <a:stCxn id="5" idx="6"/>
            <a:endCxn id="10" idx="1"/>
          </p:cNvCxnSpPr>
          <p:nvPr/>
        </p:nvCxnSpPr>
        <p:spPr>
          <a:xfrm>
            <a:off x="2801223" y="2574668"/>
            <a:ext cx="1204078" cy="1486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a:off x="2801223" y="3236278"/>
            <a:ext cx="1078648" cy="896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a:endCxn id="10" idx="2"/>
          </p:cNvCxnSpPr>
          <p:nvPr/>
        </p:nvCxnSpPr>
        <p:spPr>
          <a:xfrm>
            <a:off x="2811163" y="4006902"/>
            <a:ext cx="1096616" cy="25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4364711"/>
            <a:ext cx="1092602" cy="371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a:endCxn id="10" idx="3"/>
          </p:cNvCxnSpPr>
          <p:nvPr/>
        </p:nvCxnSpPr>
        <p:spPr>
          <a:xfrm flipV="1">
            <a:off x="2829131" y="4454480"/>
            <a:ext cx="1176170" cy="1529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5008B03A-1BED-CD3C-5E36-2C30C43D2731}"/>
                  </a:ext>
                </a:extLst>
              </p:cNvPr>
              <p:cNvSpPr/>
              <p:nvPr/>
            </p:nvSpPr>
            <p:spPr>
              <a:xfrm>
                <a:off x="593833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rPr>
                          </m:ctrlPr>
                        </m:accPr>
                        <m:e>
                          <m:r>
                            <a:rPr lang="en-US" sz="3600" i="1">
                              <a:solidFill>
                                <a:schemeClr val="tx1"/>
                              </a:solidFill>
                              <a:latin typeface="Cambria Math" panose="02040503050406030204" pitchFamily="18" charset="0"/>
                            </a:rPr>
                            <m:t>𝑦</m:t>
                          </m:r>
                        </m:e>
                      </m:acc>
                    </m:oMath>
                  </m:oMathPara>
                </a14:m>
                <a:endParaRPr lang="en-US" sz="3600" baseline="-25000" dirty="0">
                  <a:solidFill>
                    <a:schemeClr val="tx1"/>
                  </a:solidFill>
                  <a:latin typeface="Times" pitchFamily="2" charset="0"/>
                </a:endParaRPr>
              </a:p>
            </p:txBody>
          </p:sp>
        </mc:Choice>
        <mc:Fallback>
          <p:sp>
            <p:nvSpPr>
              <p:cNvPr id="22" name="Oval 21">
                <a:extLst>
                  <a:ext uri="{FF2B5EF4-FFF2-40B4-BE49-F238E27FC236}">
                    <a16:creationId xmlns:a16="http://schemas.microsoft.com/office/drawing/2014/main" id="{5008B03A-1BED-CD3C-5E36-2C30C43D2731}"/>
                  </a:ext>
                </a:extLst>
              </p:cNvPr>
              <p:cNvSpPr>
                <a:spLocks noRot="1" noChangeAspect="1" noMove="1" noResize="1" noEditPoints="1" noAdjustHandles="1" noChangeArrowheads="1" noChangeShapeType="1" noTextEdit="1"/>
              </p:cNvSpPr>
              <p:nvPr/>
            </p:nvSpPr>
            <p:spPr>
              <a:xfrm>
                <a:off x="5938339" y="3979399"/>
                <a:ext cx="665922" cy="556592"/>
              </a:xfrm>
              <a:prstGeom prst="ellipse">
                <a:avLst/>
              </a:prstGeom>
              <a:blipFill>
                <a:blip r:embed="rId2"/>
                <a:stretch>
                  <a:fillRect t="-15217" b="-26087"/>
                </a:stretch>
              </a:blipFill>
              <a:ln>
                <a:solidFill>
                  <a:schemeClr val="tx1"/>
                </a:solid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1BE1BCC4-7C6A-1272-5190-2ABDDDF1F01E}"/>
              </a:ext>
            </a:extLst>
          </p:cNvPr>
          <p:cNvCxnSpPr>
            <a:cxnSpLocks/>
            <a:endCxn id="11" idx="2"/>
          </p:cNvCxnSpPr>
          <p:nvPr/>
        </p:nvCxnSpPr>
        <p:spPr>
          <a:xfrm>
            <a:off x="4526596" y="4257695"/>
            <a:ext cx="26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14236C1-8D0E-E973-D8D1-5B001216FA98}"/>
              </a:ext>
            </a:extLst>
          </p:cNvPr>
          <p:cNvSpPr/>
          <p:nvPr/>
        </p:nvSpPr>
        <p:spPr>
          <a:xfrm>
            <a:off x="2912225" y="3122099"/>
            <a:ext cx="428322" cy="369332"/>
          </a:xfrm>
          <a:prstGeom prst="rect">
            <a:avLst/>
          </a:prstGeom>
        </p:spPr>
        <p:txBody>
          <a:bodyPr wrap="none">
            <a:spAutoFit/>
          </a:bodyPr>
          <a:lstStyle/>
          <a:p>
            <a:r>
              <a:rPr lang="en-US" dirty="0"/>
              <a:t>w</a:t>
            </a:r>
            <a:r>
              <a:rPr lang="en-US" baseline="-25000" dirty="0"/>
              <a:t>1</a:t>
            </a:r>
          </a:p>
        </p:txBody>
      </p:sp>
      <p:sp>
        <p:nvSpPr>
          <p:cNvPr id="41" name="Rectangle 40">
            <a:extLst>
              <a:ext uri="{FF2B5EF4-FFF2-40B4-BE49-F238E27FC236}">
                <a16:creationId xmlns:a16="http://schemas.microsoft.com/office/drawing/2014/main" id="{B2581B9F-82C7-7A34-4244-A6FC286A1577}"/>
              </a:ext>
            </a:extLst>
          </p:cNvPr>
          <p:cNvSpPr/>
          <p:nvPr/>
        </p:nvSpPr>
        <p:spPr>
          <a:xfrm>
            <a:off x="3145310" y="2743622"/>
            <a:ext cx="428322" cy="369332"/>
          </a:xfrm>
          <a:prstGeom prst="rect">
            <a:avLst/>
          </a:prstGeom>
        </p:spPr>
        <p:txBody>
          <a:bodyPr wrap="none">
            <a:spAutoFit/>
          </a:bodyPr>
          <a:lstStyle/>
          <a:p>
            <a:r>
              <a:rPr lang="en-US" dirty="0"/>
              <a:t>w</a:t>
            </a:r>
            <a:r>
              <a:rPr lang="en-US" baseline="-25000" dirty="0"/>
              <a:t>0</a:t>
            </a:r>
          </a:p>
        </p:txBody>
      </p:sp>
      <p:sp>
        <p:nvSpPr>
          <p:cNvPr id="42" name="Rectangle 41">
            <a:extLst>
              <a:ext uri="{FF2B5EF4-FFF2-40B4-BE49-F238E27FC236}">
                <a16:creationId xmlns:a16="http://schemas.microsoft.com/office/drawing/2014/main" id="{0DF8A7E0-1EEC-53D4-78B7-A4951BEFE61E}"/>
              </a:ext>
            </a:extLst>
          </p:cNvPr>
          <p:cNvSpPr/>
          <p:nvPr/>
        </p:nvSpPr>
        <p:spPr>
          <a:xfrm>
            <a:off x="2955759" y="3704707"/>
            <a:ext cx="428322" cy="369332"/>
          </a:xfrm>
          <a:prstGeom prst="rect">
            <a:avLst/>
          </a:prstGeom>
        </p:spPr>
        <p:txBody>
          <a:bodyPr wrap="none">
            <a:spAutoFit/>
          </a:bodyPr>
          <a:lstStyle/>
          <a:p>
            <a:r>
              <a:rPr lang="en-US" dirty="0"/>
              <a:t>w</a:t>
            </a:r>
            <a:r>
              <a:rPr lang="en-US" baseline="-25000" dirty="0"/>
              <a:t>2</a:t>
            </a:r>
          </a:p>
        </p:txBody>
      </p:sp>
      <p:sp>
        <p:nvSpPr>
          <p:cNvPr id="43" name="Rectangle 42">
            <a:extLst>
              <a:ext uri="{FF2B5EF4-FFF2-40B4-BE49-F238E27FC236}">
                <a16:creationId xmlns:a16="http://schemas.microsoft.com/office/drawing/2014/main" id="{10E24C98-C56E-B658-FB7E-8050FF22DAC2}"/>
              </a:ext>
            </a:extLst>
          </p:cNvPr>
          <p:cNvSpPr/>
          <p:nvPr/>
        </p:nvSpPr>
        <p:spPr>
          <a:xfrm>
            <a:off x="2920023" y="4274428"/>
            <a:ext cx="428322" cy="369332"/>
          </a:xfrm>
          <a:prstGeom prst="rect">
            <a:avLst/>
          </a:prstGeom>
        </p:spPr>
        <p:txBody>
          <a:bodyPr wrap="none">
            <a:spAutoFit/>
          </a:bodyPr>
          <a:lstStyle/>
          <a:p>
            <a:r>
              <a:rPr lang="en-US" dirty="0"/>
              <a:t>w</a:t>
            </a:r>
            <a:r>
              <a:rPr lang="en-US" baseline="-25000" dirty="0"/>
              <a:t>3</a:t>
            </a:r>
          </a:p>
        </p:txBody>
      </p:sp>
      <p:sp>
        <p:nvSpPr>
          <p:cNvPr id="44" name="Rectangle 43">
            <a:extLst>
              <a:ext uri="{FF2B5EF4-FFF2-40B4-BE49-F238E27FC236}">
                <a16:creationId xmlns:a16="http://schemas.microsoft.com/office/drawing/2014/main" id="{9EFCC5FE-E821-9B82-691B-421DE2BAF77F}"/>
              </a:ext>
            </a:extLst>
          </p:cNvPr>
          <p:cNvSpPr/>
          <p:nvPr/>
        </p:nvSpPr>
        <p:spPr>
          <a:xfrm>
            <a:off x="2906562" y="5137029"/>
            <a:ext cx="428322" cy="369332"/>
          </a:xfrm>
          <a:prstGeom prst="rect">
            <a:avLst/>
          </a:prstGeom>
        </p:spPr>
        <p:txBody>
          <a:bodyPr wrap="none">
            <a:spAutoFit/>
          </a:bodyPr>
          <a:lstStyle/>
          <a:p>
            <a:r>
              <a:rPr lang="en-US" dirty="0"/>
              <a:t>w</a:t>
            </a:r>
            <a:r>
              <a:rPr lang="en-US" baseline="-25000" dirty="0"/>
              <a:t>p</a:t>
            </a:r>
          </a:p>
        </p:txBody>
      </p:sp>
      <mc:AlternateContent xmlns:mc="http://schemas.openxmlformats.org/markup-compatibility/2006">
        <mc:Choice xmlns:a14="http://schemas.microsoft.com/office/drawing/2010/main" Requires="a14">
          <p:sp>
            <p:nvSpPr>
              <p:cNvPr id="50" name="Content Placeholder 2">
                <a:extLst>
                  <a:ext uri="{FF2B5EF4-FFF2-40B4-BE49-F238E27FC236}">
                    <a16:creationId xmlns:a16="http://schemas.microsoft.com/office/drawing/2014/main" id="{7C1BBAD3-859F-0502-4EB9-B4ED9E504DE7}"/>
                  </a:ext>
                </a:extLst>
              </p:cNvPr>
              <p:cNvSpPr txBox="1">
                <a:spLocks/>
              </p:cNvSpPr>
              <p:nvPr/>
            </p:nvSpPr>
            <p:spPr>
              <a:xfrm>
                <a:off x="7290684" y="2034054"/>
                <a:ext cx="525780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z = </a:t>
                </a:r>
                <a:r>
                  <a:rPr lang="en-US" dirty="0" err="1"/>
                  <a:t>w</a:t>
                </a:r>
                <a:r>
                  <a:rPr lang="en-US" baseline="30000" dirty="0" err="1"/>
                  <a:t>T</a:t>
                </a:r>
                <a:r>
                  <a:rPr lang="en-US" dirty="0"/>
                  <a:t> X      (implied sum over p)</a:t>
                </a:r>
              </a:p>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sign(z)</a:t>
                </a:r>
              </a:p>
              <a:p>
                <a:pPr marL="0" indent="0">
                  <a:buNone/>
                </a:pPr>
                <a:r>
                  <a:rPr lang="en-US" dirty="0"/>
                  <a:t>       -1 when z&lt;0, </a:t>
                </a:r>
              </a:p>
              <a:p>
                <a:pPr marL="0" indent="0">
                  <a:buNone/>
                </a:pPr>
                <a:r>
                  <a:rPr lang="en-US" dirty="0"/>
                  <a:t>       +1 when z&gt; 0</a:t>
                </a:r>
              </a:p>
            </p:txBody>
          </p:sp>
        </mc:Choice>
        <mc:Fallback>
          <p:sp>
            <p:nvSpPr>
              <p:cNvPr id="50" name="Content Placeholder 2">
                <a:extLst>
                  <a:ext uri="{FF2B5EF4-FFF2-40B4-BE49-F238E27FC236}">
                    <a16:creationId xmlns:a16="http://schemas.microsoft.com/office/drawing/2014/main" id="{7C1BBAD3-859F-0502-4EB9-B4ED9E504DE7}"/>
                  </a:ext>
                </a:extLst>
              </p:cNvPr>
              <p:cNvSpPr txBox="1">
                <a:spLocks noRot="1" noChangeAspect="1" noMove="1" noResize="1" noEditPoints="1" noAdjustHandles="1" noChangeArrowheads="1" noChangeShapeType="1" noTextEdit="1"/>
              </p:cNvSpPr>
              <p:nvPr/>
            </p:nvSpPr>
            <p:spPr>
              <a:xfrm>
                <a:off x="7290684" y="2034054"/>
                <a:ext cx="5257801" cy="5032375"/>
              </a:xfrm>
              <a:prstGeom prst="rect">
                <a:avLst/>
              </a:prstGeom>
              <a:blipFill>
                <a:blip r:embed="rId3"/>
                <a:stretch>
                  <a:fillRect l="-2415" t="-2015"/>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91DA9A3-9683-8345-60A7-F319E0720960}"/>
              </a:ext>
            </a:extLst>
          </p:cNvPr>
          <p:cNvCxnSpPr>
            <a:cxnSpLocks/>
            <a:stCxn id="11" idx="3"/>
          </p:cNvCxnSpPr>
          <p:nvPr/>
        </p:nvCxnSpPr>
        <p:spPr>
          <a:xfrm>
            <a:off x="4893196" y="4454480"/>
            <a:ext cx="264033" cy="1367"/>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33F70A-E278-97B6-54E7-C269C1F1876A}"/>
              </a:ext>
            </a:extLst>
          </p:cNvPr>
          <p:cNvCxnSpPr>
            <a:cxnSpLocks/>
          </p:cNvCxnSpPr>
          <p:nvPr/>
        </p:nvCxnSpPr>
        <p:spPr>
          <a:xfrm flipV="1">
            <a:off x="5145182" y="4074039"/>
            <a:ext cx="12047" cy="37527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2E056B0-95FE-BB1F-9A8A-39A85346FDBE}"/>
              </a:ext>
            </a:extLst>
          </p:cNvPr>
          <p:cNvCxnSpPr>
            <a:cxnSpLocks/>
          </p:cNvCxnSpPr>
          <p:nvPr/>
        </p:nvCxnSpPr>
        <p:spPr>
          <a:xfrm>
            <a:off x="5157229" y="4068983"/>
            <a:ext cx="225873" cy="581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56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Perceptron algorithm </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weights.</a:t>
                </a:r>
              </a:p>
              <a:p>
                <a:r>
                  <a:rPr lang="en-US" dirty="0"/>
                  <a:t>Process one example X at a time</a:t>
                </a:r>
              </a:p>
              <a:p>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Why do I need sign(z)?</a:t>
                </a:r>
              </a:p>
              <a:p>
                <a:pPr marL="0" indent="0">
                  <a:buNone/>
                </a:pPr>
                <a:endParaRPr lang="en-US" dirty="0"/>
              </a:p>
            </p:txBody>
          </p:sp>
        </mc:Choice>
        <mc:Fallback>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t="-2015" r="-4746"/>
                </a:stretch>
              </a:blipFill>
            </p:spPr>
            <p:txBody>
              <a:bodyPr/>
              <a:lstStyle/>
              <a:p>
                <a:r>
                  <a:rPr lang="en-US">
                    <a:noFill/>
                  </a:rPr>
                  <a:t> </a:t>
                </a:r>
              </a:p>
            </p:txBody>
          </p:sp>
        </mc:Fallback>
      </mc:AlternateContent>
    </p:spTree>
    <p:extLst>
      <p:ext uri="{BB962C8B-B14F-4D97-AF65-F5344CB8AC3E}">
        <p14:creationId xmlns:p14="http://schemas.microsoft.com/office/powerpoint/2010/main" val="307501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a:t>Perceptron algorithm </a:t>
            </a:r>
            <a:endParaRPr lang="en-US" dirty="0"/>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weights.</a:t>
                </a:r>
              </a:p>
              <a:p>
                <a:r>
                  <a:rPr lang="en-US" dirty="0"/>
                  <a:t>Process one example X at a time</a:t>
                </a:r>
              </a:p>
              <a:p>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Why do I need sign(z)?</a:t>
                </a:r>
              </a:p>
              <a:p>
                <a:pPr marL="0" indent="0">
                  <a:buNone/>
                </a:pPr>
                <a:endParaRPr lang="en-US" dirty="0"/>
              </a:p>
            </p:txBody>
          </p:sp>
        </mc:Choice>
        <mc:Fallback>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t="-2015" r="-4746"/>
                </a:stretch>
              </a:blipFill>
            </p:spPr>
            <p:txBody>
              <a:bodyPr/>
              <a:lstStyle/>
              <a:p>
                <a:r>
                  <a:rPr lang="en-US">
                    <a:noFill/>
                  </a:rPr>
                  <a:t> </a:t>
                </a:r>
              </a:p>
            </p:txBody>
          </p:sp>
        </mc:Fallback>
      </mc:AlternateContent>
    </p:spTree>
    <p:extLst>
      <p:ext uri="{BB962C8B-B14F-4D97-AF65-F5344CB8AC3E}">
        <p14:creationId xmlns:p14="http://schemas.microsoft.com/office/powerpoint/2010/main" val="1672386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933</Words>
  <Application>Microsoft Macintosh PowerPoint</Application>
  <PresentationFormat>Widescreen</PresentationFormat>
  <Paragraphs>164</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Cambria Math</vt:lpstr>
      <vt:lpstr>Corbel</vt:lpstr>
      <vt:lpstr>Gill Sans Light</vt:lpstr>
      <vt:lpstr>Times</vt:lpstr>
      <vt:lpstr>Office Theme</vt:lpstr>
      <vt:lpstr>DATA221 Intro Machine Learning 12-Perceptron + neural networks</vt:lpstr>
      <vt:lpstr>Linear decision boundaries are limiting.   Layering won’t help.</vt:lpstr>
      <vt:lpstr>One attack is to augment feature space with nonlinear terms.</vt:lpstr>
      <vt:lpstr>Another attack is to add nonlinearity + layers</vt:lpstr>
      <vt:lpstr>Perceptron</vt:lpstr>
      <vt:lpstr>Perceptron</vt:lpstr>
      <vt:lpstr>Another attack is to add on complexity</vt:lpstr>
      <vt:lpstr>Perceptron algorithm </vt:lpstr>
      <vt:lpstr>Perceptron algorithm </vt:lpstr>
      <vt:lpstr>Perceptron algorithm </vt:lpstr>
      <vt:lpstr>Perceptron algorithm </vt:lpstr>
      <vt:lpstr>Properties of perceptron</vt:lpstr>
      <vt:lpstr>Neural networks</vt:lpstr>
      <vt:lpstr>Researchers turned up the hype from the very beginning</vt:lpstr>
      <vt:lpstr>PowerPoint Presentation</vt:lpstr>
      <vt:lpstr>Basic neural network</vt:lpstr>
      <vt:lpstr>Deep neural network</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Trimble</dc:creator>
  <cp:lastModifiedBy>Will Trimble</cp:lastModifiedBy>
  <cp:revision>5</cp:revision>
  <dcterms:created xsi:type="dcterms:W3CDTF">2022-04-25T13:52:11Z</dcterms:created>
  <dcterms:modified xsi:type="dcterms:W3CDTF">2022-04-27T15:24:03Z</dcterms:modified>
</cp:coreProperties>
</file>